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7" r:id="rId6"/>
    <p:sldId id="291" r:id="rId7"/>
    <p:sldId id="292" r:id="rId8"/>
    <p:sldId id="299" r:id="rId9"/>
    <p:sldId id="298" r:id="rId10"/>
    <p:sldId id="293" r:id="rId11"/>
    <p:sldId id="295" r:id="rId12"/>
    <p:sldId id="296" r:id="rId13"/>
    <p:sldId id="290" r:id="rId14"/>
  </p:sldIdLst>
  <p:sldSz cx="12192000" cy="6858000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6CEEFD-954A-0801-8C83-3732EFF15CAB}" name="Gales Navarro, Santiago" initials="GNS" userId="S::santiago.gales@wolterskluwer.com::7073bd08-19fa-431d-9df5-2fca237dc7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84C"/>
    <a:srgbClr val="0293E4"/>
    <a:srgbClr val="00003C"/>
    <a:srgbClr val="F4F8F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8523" autoAdjust="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AE845206-9D4B-4268-8A29-9556DF4E22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08 May 2024</a:t>
            </a:fld>
            <a:endParaRPr lang="en-GB" sz="800" dirty="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DF349B49-B9DF-4BAC-A781-810C4D36F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8570490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‹Nº›</a:t>
            </a:fld>
            <a:endParaRPr lang="en-GB" sz="800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4B53B10D-D604-4E2D-B18E-A2B8163CC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8752305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3" name="Header Placeholder 12">
            <a:extLst>
              <a:ext uri="{FF2B5EF4-FFF2-40B4-BE49-F238E27FC236}">
                <a16:creationId xmlns:a16="http://schemas.microsoft.com/office/drawing/2014/main" id="{0225AF11-4B47-41F0-B130-3DC91DD63C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8570490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1FA31CF8-1328-4ABA-84FA-B84A7A1EB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67" y="420808"/>
            <a:ext cx="750420" cy="38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otes Placeholder 7">
            <a:extLst>
              <a:ext uri="{FF2B5EF4-FFF2-40B4-BE49-F238E27FC236}">
                <a16:creationId xmlns:a16="http://schemas.microsoft.com/office/drawing/2014/main" id="{ED603FBB-C012-44F8-8D4E-1E5BCC63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0000" y="5314247"/>
            <a:ext cx="6138000" cy="31109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Image Placeholder 11">
            <a:extLst>
              <a:ext uri="{FF2B5EF4-FFF2-40B4-BE49-F238E27FC236}">
                <a16:creationId xmlns:a16="http://schemas.microsoft.com/office/drawing/2014/main" id="{CE09EA81-6923-4332-8C9E-30AE045AFB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1479581"/>
            <a:ext cx="6138000" cy="345247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8EBAC05E-8F24-4752-8343-003B6B511F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08 May 2024</a:t>
            </a:fld>
            <a:endParaRPr lang="en-GB" sz="800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1D693BA3-BE27-457C-84EF-2CE89AE4D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857049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‹Nº›</a:t>
            </a:fld>
            <a:endParaRPr lang="en-GB" sz="800"/>
          </a:p>
        </p:txBody>
      </p:sp>
      <p:sp>
        <p:nvSpPr>
          <p:cNvPr id="19" name="Footer Placeholder 10">
            <a:extLst>
              <a:ext uri="{FF2B5EF4-FFF2-40B4-BE49-F238E27FC236}">
                <a16:creationId xmlns:a16="http://schemas.microsoft.com/office/drawing/2014/main" id="{F71DC945-9758-4703-A041-B00CC90596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875230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20" name="Header Placeholder 12">
            <a:extLst>
              <a:ext uri="{FF2B5EF4-FFF2-40B4-BE49-F238E27FC236}">
                <a16:creationId xmlns:a16="http://schemas.microsoft.com/office/drawing/2014/main" id="{9AA08409-7D69-4F6B-8F0E-3BF399AD47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857049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D35287AD-C8BC-47FD-B0F3-F9FF514B8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67" y="420808"/>
            <a:ext cx="750420" cy="38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0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08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92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,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AD21AF5-35AE-41AC-BA26-6B96F01B9A0B}"/>
              </a:ext>
            </a:extLst>
          </p:cNvPr>
          <p:cNvSpPr/>
          <p:nvPr userDrawn="1"/>
        </p:nvSpPr>
        <p:spPr>
          <a:xfrm>
            <a:off x="2420938" y="0"/>
            <a:ext cx="9771061" cy="6857999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479550" y="1536700"/>
            <a:ext cx="4616450" cy="3575051"/>
          </a:xfrm>
          <a:prstGeom prst="roundRect">
            <a:avLst>
              <a:gd name="adj" fmla="val 1162"/>
            </a:avLst>
          </a:prstGeom>
          <a:solidFill>
            <a:schemeClr val="tx2"/>
          </a:solidFill>
          <a:ln w="3175">
            <a:noFill/>
          </a:ln>
        </p:spPr>
        <p:txBody>
          <a:bodyPr lIns="540000" tIns="540000" rIns="540000" bIns="1800000" anchor="b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7A4F929-5A5E-4C1D-87F4-7A6F24CC6D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79550" y="3602038"/>
            <a:ext cx="4614863" cy="1509712"/>
          </a:xfrm>
        </p:spPr>
        <p:txBody>
          <a:bodyPr lIns="540000" rIns="540000" bIns="540000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97409-C665-4567-8D53-2AAECA6C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8141-6DB0-4977-95D6-6A9B50687BC2}" type="datetime2">
              <a:rPr lang="en-GB" smtClean="0"/>
              <a:pPr/>
              <a:t>Wednesday, 08 May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BADD7-C017-40D4-A785-2ACA71DC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1A0EA5-23B8-4585-A94B-EBC551B9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C17C119-AA47-027B-AC02-2B305BA026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08" y="6163200"/>
            <a:ext cx="1038967" cy="4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39" userDrawn="1">
          <p15:clr>
            <a:srgbClr val="F26B43"/>
          </p15:clr>
        </p15:guide>
        <p15:guide id="3" orient="horz" pos="968" userDrawn="1">
          <p15:clr>
            <a:srgbClr val="F26B43"/>
          </p15:clr>
        </p15:guide>
        <p15:guide id="4" orient="horz" pos="3220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E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D379903-22FA-49F1-A1D5-2DCE3570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5DB7E78-4E7A-4AA9-AA20-6750E2A2D63A}"/>
              </a:ext>
            </a:extLst>
          </p:cNvPr>
          <p:cNvSpPr>
            <a:spLocks noGrp="1"/>
          </p:cNvSpPr>
          <p:nvPr>
            <p:ph type="subTitle" idx="21" hasCustomPrompt="1"/>
          </p:nvPr>
        </p:nvSpPr>
        <p:spPr>
          <a:xfrm>
            <a:off x="539999" y="1136590"/>
            <a:ext cx="11110663" cy="482659"/>
          </a:xfrm>
        </p:spPr>
        <p:txBody>
          <a:bodyPr lIns="0" rIns="0" b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1" y="1827214"/>
            <a:ext cx="3582987" cy="394606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3" y="1828800"/>
            <a:ext cx="3582987" cy="39460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73555-621B-4368-85A5-D9E165C763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67675" y="1827213"/>
            <a:ext cx="3582988" cy="394606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7643418F-EA30-4771-B01C-E2121908E6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896075"/>
            <a:ext cx="10170863" cy="180725"/>
          </a:xfrm>
        </p:spPr>
        <p:txBody>
          <a:bodyPr anchor="b" anchorCtr="0"/>
          <a:lstStyle>
            <a:lvl1pPr marL="0" indent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 sz="800" i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add notes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98FB850-FB82-4BFB-9804-8994FC797D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0BD182A-FAD5-4423-865F-67697B6E3AA0}" type="datetime2">
              <a:rPr lang="en-GB" smtClean="0"/>
              <a:t>Wednesday, 08 May 2024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8950A0-9C85-49B3-834A-4CC59F9203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D8AA9C-93A9-4D69-B89F-3B6F47D1B6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28F299B-426E-4275-A2AB-DCB57B946AB4}"/>
              </a:ext>
            </a:extLst>
          </p:cNvPr>
          <p:cNvCxnSpPr>
            <a:cxnSpLocks/>
          </p:cNvCxnSpPr>
          <p:nvPr userDrawn="1"/>
        </p:nvCxnSpPr>
        <p:spPr>
          <a:xfrm>
            <a:off x="539999" y="335729"/>
            <a:ext cx="1110907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Logo">
            <a:extLst>
              <a:ext uri="{FF2B5EF4-FFF2-40B4-BE49-F238E27FC236}">
                <a16:creationId xmlns:a16="http://schemas.microsoft.com/office/drawing/2014/main" id="{CFD64E52-BDB9-32D9-3A1B-3F8A260B8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30" y="6037470"/>
            <a:ext cx="1229925" cy="5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22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152" userDrawn="1">
          <p15:clr>
            <a:srgbClr val="F26B43"/>
          </p15:clr>
        </p15:guide>
        <p15:guide id="7" orient="horz" pos="3637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F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D379903-22FA-49F1-A1D5-2DCE3570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3D087B-013F-4760-ABE5-E3ED5AA0BD90}"/>
              </a:ext>
            </a:extLst>
          </p:cNvPr>
          <p:cNvSpPr>
            <a:spLocks noGrp="1"/>
          </p:cNvSpPr>
          <p:nvPr>
            <p:ph type="subTitle" idx="21" hasCustomPrompt="1"/>
          </p:nvPr>
        </p:nvSpPr>
        <p:spPr>
          <a:xfrm>
            <a:off x="539999" y="1136590"/>
            <a:ext cx="11110663" cy="482659"/>
          </a:xfrm>
        </p:spPr>
        <p:txBody>
          <a:bodyPr lIns="0" rIns="0" b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1" y="1827214"/>
            <a:ext cx="4524374" cy="394606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3512" y="1828800"/>
            <a:ext cx="4524374" cy="39460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73555-621B-4368-85A5-D9E165C763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948863" y="1827213"/>
            <a:ext cx="1701800" cy="394606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7643418F-EA30-4771-B01C-E2121908E6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896075"/>
            <a:ext cx="10170863" cy="180725"/>
          </a:xfrm>
        </p:spPr>
        <p:txBody>
          <a:bodyPr anchor="b" anchorCtr="0"/>
          <a:lstStyle>
            <a:lvl1pPr marL="0" indent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 sz="800" i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add notes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98FB850-FB82-4BFB-9804-8994FC797D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66A4EB2-C12D-43DC-8348-F0C4A1553DD5}" type="datetime2">
              <a:rPr lang="en-GB" smtClean="0"/>
              <a:t>Wednesday, 08 May 2024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8950A0-9C85-49B3-834A-4CC59F9203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D8AA9C-93A9-4D69-B89F-3B6F47D1B6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ACD9410-423A-4B43-AE34-63FD930E72B8}"/>
              </a:ext>
            </a:extLst>
          </p:cNvPr>
          <p:cNvCxnSpPr>
            <a:cxnSpLocks/>
          </p:cNvCxnSpPr>
          <p:nvPr userDrawn="1"/>
        </p:nvCxnSpPr>
        <p:spPr>
          <a:xfrm>
            <a:off x="539999" y="335729"/>
            <a:ext cx="1110907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1BEC91E-5A12-3ECE-19D5-4CAE3C5615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08" y="6163200"/>
            <a:ext cx="1038967" cy="4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90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152" userDrawn="1">
          <p15:clr>
            <a:srgbClr val="F26B43"/>
          </p15:clr>
        </p15:guide>
        <p15:guide id="7" orient="horz" pos="3637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G, 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D379903-22FA-49F1-A1D5-2DCE3570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BD8EAE9-5961-4809-BD7C-2D38445847D8}"/>
              </a:ext>
            </a:extLst>
          </p:cNvPr>
          <p:cNvSpPr>
            <a:spLocks noGrp="1"/>
          </p:cNvSpPr>
          <p:nvPr>
            <p:ph type="subTitle" idx="21" hasCustomPrompt="1"/>
          </p:nvPr>
        </p:nvSpPr>
        <p:spPr>
          <a:xfrm>
            <a:off x="539999" y="1136590"/>
            <a:ext cx="11110663" cy="482659"/>
          </a:xfrm>
        </p:spPr>
        <p:txBody>
          <a:bodyPr lIns="0" rIns="0" b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828800"/>
            <a:ext cx="4525200" cy="18828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9749" y="3892063"/>
            <a:ext cx="4525200" cy="18828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73555-621B-4368-85A5-D9E165C763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45200" y="1828799"/>
            <a:ext cx="4525200" cy="18828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68EC61-8561-4994-8A68-09675655FE3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45200" y="3892063"/>
            <a:ext cx="4525200" cy="18828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80BF4E0-B153-411A-B8D8-A592C7C565F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948863" y="1828799"/>
            <a:ext cx="1702800" cy="18828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42111F8-D026-4080-A7D1-2BD64D26F37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948863" y="3892063"/>
            <a:ext cx="1702800" cy="18828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98FB850-FB82-4BFB-9804-8994FC797D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AF27548-4EA1-4344-AB40-DAAD87E6C48A}" type="datetime2">
              <a:rPr lang="en-GB" smtClean="0"/>
              <a:t>Wednesday, 08 May 2024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8950A0-9C85-49B3-834A-4CC59F9203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D8AA9C-93A9-4D69-B89F-3B6F47D1B6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7643418F-EA30-4771-B01C-E2121908E6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896075"/>
            <a:ext cx="10170863" cy="180725"/>
          </a:xfrm>
        </p:spPr>
        <p:txBody>
          <a:bodyPr anchor="b" anchorCtr="0"/>
          <a:lstStyle>
            <a:lvl1pPr marL="0" indent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 sz="800" i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add notes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5BAC59A5-38A4-4998-AD2E-E2EB2256AC5F}"/>
              </a:ext>
            </a:extLst>
          </p:cNvPr>
          <p:cNvCxnSpPr>
            <a:cxnSpLocks/>
          </p:cNvCxnSpPr>
          <p:nvPr userDrawn="1"/>
        </p:nvCxnSpPr>
        <p:spPr>
          <a:xfrm>
            <a:off x="539999" y="335729"/>
            <a:ext cx="1110907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688D307-EED4-F431-5691-51DD9253E5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08" y="6163200"/>
            <a:ext cx="1038967" cy="4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2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152" userDrawn="1">
          <p15:clr>
            <a:srgbClr val="F26B43"/>
          </p15:clr>
        </p15:guide>
        <p15:guide id="5" orient="horz" pos="2338" userDrawn="1">
          <p15:clr>
            <a:srgbClr val="F26B43"/>
          </p15:clr>
        </p15:guide>
        <p15:guide id="6" orient="horz" pos="2451" userDrawn="1">
          <p15:clr>
            <a:srgbClr val="F26B43"/>
          </p15:clr>
        </p15:guide>
        <p15:guide id="7" orient="horz" pos="3637" userDrawn="1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H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1" y="540000"/>
            <a:ext cx="5465514" cy="1080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59B67C4-AB03-4FD9-8003-7D745355D1CA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539999" y="1136590"/>
            <a:ext cx="5465513" cy="482659"/>
          </a:xfrm>
        </p:spPr>
        <p:txBody>
          <a:bodyPr lIns="0" rIns="0" b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828800"/>
            <a:ext cx="5465513" cy="3816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4800" y="0"/>
            <a:ext cx="6005999" cy="6858000"/>
          </a:xfrm>
        </p:spPr>
        <p:txBody>
          <a:bodyPr tIns="648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s-ES" noProof="0"/>
              <a:t>Haga clic en el icono para agregar una imagen</a:t>
            </a:r>
            <a:endParaRPr lang="en-GB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7D30B06-03F4-49D9-B1E9-9E3DA70D9F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09B9B12-0C4B-490F-8293-C7B181213415}" type="datetime2">
              <a:rPr lang="en-GB" smtClean="0"/>
              <a:t>Wednesday, 08 May 2024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F1BCBFD-C165-48EE-9261-525C33DD00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B9F243-CCE4-41C0-8963-739854D56F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494E5EA-9F93-4A13-A684-C1CC32A762FD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724800" y="5017072"/>
            <a:ext cx="2640012" cy="1304528"/>
          </a:xfrm>
          <a:prstGeom prst="roundRect">
            <a:avLst>
              <a:gd name="adj" fmla="val 3043"/>
            </a:avLst>
          </a:prstGeom>
          <a:solidFill>
            <a:schemeClr val="bg2"/>
          </a:solidFill>
          <a:ln w="3175">
            <a:noFill/>
          </a:ln>
        </p:spPr>
        <p:txBody>
          <a:bodyPr lIns="540000" tIns="540000" rIns="540000" bIns="540000" anchor="ctr" anchorCtr="0"/>
          <a:lstStyle>
            <a:lvl1pPr marL="0" indent="0">
              <a:lnSpc>
                <a:spcPct val="100000"/>
              </a:lnSpc>
              <a:buNone/>
              <a:defRPr sz="105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caption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AD48F24-4130-4F33-A86B-CBEBC964DD51}"/>
              </a:ext>
            </a:extLst>
          </p:cNvPr>
          <p:cNvCxnSpPr>
            <a:cxnSpLocks/>
          </p:cNvCxnSpPr>
          <p:nvPr userDrawn="1"/>
        </p:nvCxnSpPr>
        <p:spPr>
          <a:xfrm>
            <a:off x="539999" y="292596"/>
            <a:ext cx="546551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23A5A1C-BC79-7258-77B7-A7E102352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08" y="6163200"/>
            <a:ext cx="1038967" cy="4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06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26B43"/>
          </p15:clr>
        </p15:guide>
        <p15:guide id="2" orient="horz" pos="3555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I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8284EB8-6CD3-4369-9F5C-74AC73391E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ltGray">
          <a:xfrm>
            <a:off x="539750" y="540000"/>
            <a:ext cx="5465511" cy="5233738"/>
          </a:xfrm>
          <a:prstGeom prst="roundRect">
            <a:avLst>
              <a:gd name="adj" fmla="val 1162"/>
            </a:avLst>
          </a:prstGeom>
          <a:solidFill>
            <a:schemeClr val="tx2"/>
          </a:solidFill>
          <a:ln w="3175">
            <a:noFill/>
          </a:ln>
        </p:spPr>
        <p:txBody>
          <a:bodyPr lIns="540000" tIns="540000" rIns="540000" bIns="2232000"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or text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7F1870F-D28A-45EA-8CF7-D5A2D4FBC20F}"/>
              </a:ext>
            </a:extLst>
          </p:cNvPr>
          <p:cNvSpPr>
            <a:spLocks noGrp="1"/>
          </p:cNvSpPr>
          <p:nvPr>
            <p:ph type="subTitle" idx="21" hasCustomPrompt="1"/>
          </p:nvPr>
        </p:nvSpPr>
        <p:spPr>
          <a:xfrm>
            <a:off x="540000" y="3754530"/>
            <a:ext cx="5465514" cy="2019208"/>
          </a:xfrm>
        </p:spPr>
        <p:txBody>
          <a:bodyPr lIns="540000" rIns="540000" bIns="54000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84900" y="540000"/>
            <a:ext cx="3584575" cy="2527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84900" y="3247200"/>
            <a:ext cx="3584575" cy="2527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73555-621B-4368-85A5-D9E165C763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950400" y="540000"/>
            <a:ext cx="1702800" cy="2527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68EC61-8561-4994-8A68-09675655FE3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950400" y="3247199"/>
            <a:ext cx="1702800" cy="2527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98FB850-FB82-4BFB-9804-8994FC797D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BCBE4B3-30BE-47E1-959A-625EB744664A}" type="datetime2">
              <a:rPr lang="en-GB" smtClean="0"/>
              <a:t>Wednesday, 08 May 2024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8950A0-9C85-49B3-834A-4CC59F9203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D8AA9C-93A9-4D69-B89F-3B6F47D1B6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2F2EBCA-C3E8-B891-393D-79ADDF7849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08" y="6163200"/>
            <a:ext cx="1038967" cy="4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0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3637" userDrawn="1">
          <p15:clr>
            <a:srgbClr val="F26B43"/>
          </p15:clr>
        </p15:guide>
        <p15:guide id="10" orient="horz" pos="1932" userDrawn="1">
          <p15:clr>
            <a:srgbClr val="F26B43"/>
          </p15:clr>
        </p15:guide>
        <p15:guide id="11" orient="horz" pos="2045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J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8284EB8-6CD3-4369-9F5C-74AC73391E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0" y="540000"/>
            <a:ext cx="5465511" cy="5233738"/>
          </a:xfrm>
          <a:prstGeom prst="roundRect">
            <a:avLst>
              <a:gd name="adj" fmla="val 1162"/>
            </a:avLst>
          </a:prstGeom>
          <a:solidFill>
            <a:srgbClr val="F4F8FB"/>
          </a:solidFill>
          <a:ln w="3175">
            <a:noFill/>
          </a:ln>
        </p:spPr>
        <p:txBody>
          <a:bodyPr lIns="540000" tIns="540000" rIns="540000" bIns="2232000" anchor="b" anchorCtr="0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 or text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D57EA64-BED2-42B6-9F44-2E507573BD7E}"/>
              </a:ext>
            </a:extLst>
          </p:cNvPr>
          <p:cNvSpPr>
            <a:spLocks noGrp="1"/>
          </p:cNvSpPr>
          <p:nvPr>
            <p:ph type="subTitle" idx="21" hasCustomPrompt="1"/>
          </p:nvPr>
        </p:nvSpPr>
        <p:spPr>
          <a:xfrm>
            <a:off x="540000" y="3754530"/>
            <a:ext cx="5465514" cy="2019208"/>
          </a:xfrm>
        </p:spPr>
        <p:txBody>
          <a:bodyPr lIns="540000" rIns="540000" bIns="54000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84901" y="540000"/>
            <a:ext cx="1701800" cy="2527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84800" y="3247200"/>
            <a:ext cx="1701800" cy="2527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73555-621B-4368-85A5-D9E165C763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66341" y="540000"/>
            <a:ext cx="3584322" cy="2527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68EC61-8561-4994-8A68-09675655FE3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66341" y="3247200"/>
            <a:ext cx="3584322" cy="25272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98FB850-FB82-4BFB-9804-8994FC797D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B8650FC-90EC-4450-875E-1CAE0C2413E1}" type="datetime2">
              <a:rPr lang="en-GB" smtClean="0"/>
              <a:t>Wednesday, 08 May 2024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8950A0-9C85-49B3-834A-4CC59F9203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D8AA9C-93A9-4D69-B89F-3B6F47D1B6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04FC97B-3153-8166-3F81-EB075F711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08" y="6163200"/>
            <a:ext cx="1038967" cy="4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26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3637" userDrawn="1">
          <p15:clr>
            <a:srgbClr val="F26B43"/>
          </p15:clr>
        </p15:guide>
        <p15:guide id="10" orient="horz" pos="1932" userDrawn="1">
          <p15:clr>
            <a:srgbClr val="F26B43"/>
          </p15:clr>
        </p15:guide>
        <p15:guide id="11" orient="horz" pos="2045" userDrawn="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al rhetoric/ quote,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EC925E1-6A91-46EB-9203-B76A9FBCB074}"/>
              </a:ext>
            </a:extLst>
          </p:cNvPr>
          <p:cNvSpPr/>
          <p:nvPr userDrawn="1"/>
        </p:nvSpPr>
        <p:spPr bwMode="ltGray"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33F1D5-4F9D-4C46-8BE3-E9D07194CF3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98FB850-FB82-4BFB-9804-8994FC797D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8FC6D09-3896-468C-A74A-106F1559C545}" type="datetime2">
              <a:rPr lang="en-GB" smtClean="0"/>
              <a:t>Wednesday, 08 May 2024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8950A0-9C85-49B3-834A-4CC59F9203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D8AA9C-93A9-4D69-B89F-3B6F47D1B6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8284EB8-6CD3-4369-9F5C-74AC73391E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539751" y="540000"/>
            <a:ext cx="5016250" cy="5233738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 or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2D8216-F173-49E1-8B38-4871154BD95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 bwMode="white">
          <a:xfrm>
            <a:off x="6635748" y="539750"/>
            <a:ext cx="5016253" cy="5233988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1331E0-20E1-95CB-8B95-2D2929EBB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08" y="6163200"/>
            <a:ext cx="1038967" cy="4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13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7" orient="horz" pos="3637" userDrawn="1">
          <p15:clr>
            <a:srgbClr val="F26B43"/>
          </p15:clr>
        </p15:guide>
        <p15:guide id="8" pos="4179" userDrawn="1">
          <p15:clr>
            <a:srgbClr val="F26B43"/>
          </p15:clr>
        </p15:guide>
        <p15:guide id="9" pos="3499" userDrawn="1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al rhetoric/quote,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EC925E1-6A91-46EB-9203-B76A9FBCB074}"/>
              </a:ext>
            </a:extLst>
          </p:cNvPr>
          <p:cNvSpPr/>
          <p:nvPr userDrawn="1"/>
        </p:nvSpPr>
        <p:spPr bwMode="ltGray"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33F1D5-4F9D-4C46-8BE3-E9D07194CF3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98FB850-FB82-4BFB-9804-8994FC797D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D714322-0F28-40AC-BC85-B733EE8E2BC5}" type="datetime2">
              <a:rPr lang="en-GB" smtClean="0"/>
              <a:t>Wednesday, 08 May 2024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8950A0-9C85-49B3-834A-4CC59F9203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D8AA9C-93A9-4D69-B89F-3B6F47D1B6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8284EB8-6CD3-4369-9F5C-74AC73391E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539751" y="540000"/>
            <a:ext cx="5016250" cy="5233738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2D8216-F173-49E1-8B38-4871154BD95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 bwMode="white">
          <a:xfrm>
            <a:off x="6635748" y="539750"/>
            <a:ext cx="5016253" cy="5233988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D4B5095-A7F2-07F4-6BA7-743950EAD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08" y="6163200"/>
            <a:ext cx="1038967" cy="4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25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7" orient="horz" pos="3637" userDrawn="1">
          <p15:clr>
            <a:srgbClr val="F26B43"/>
          </p15:clr>
        </p15:guide>
        <p15:guide id="8" pos="4179" userDrawn="1">
          <p15:clr>
            <a:srgbClr val="F26B43"/>
          </p15:clr>
        </p15:guide>
        <p15:guide id="9" pos="3499" userDrawn="1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sual rhetoric/quote,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EC925E1-6A91-46EB-9203-B76A9FBCB074}"/>
              </a:ext>
            </a:extLst>
          </p:cNvPr>
          <p:cNvSpPr/>
          <p:nvPr userDrawn="1"/>
        </p:nvSpPr>
        <p:spPr bwMode="ltGray"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33F1D5-4F9D-4C46-8BE3-E9D07194CF3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98FB850-FB82-4BFB-9804-8994FC797D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A225C2A-22D4-42D5-A51A-70DBD821DD3B}" type="datetime2">
              <a:rPr lang="en-GB" smtClean="0"/>
              <a:t>Wednesday, 08 May 2024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8950A0-9C85-49B3-834A-4CC59F9203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D8AA9C-93A9-4D69-B89F-3B6F47D1B6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8284EB8-6CD3-4369-9F5C-74AC73391E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539751" y="540000"/>
            <a:ext cx="5016250" cy="5233738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2D8216-F173-49E1-8B38-4871154BD95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 bwMode="white">
          <a:xfrm>
            <a:off x="6635748" y="539750"/>
            <a:ext cx="5016253" cy="5233988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5A86429-947B-2AD5-40FC-977DD145AC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08" y="6163200"/>
            <a:ext cx="1038967" cy="4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04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7" orient="horz" pos="3637">
          <p15:clr>
            <a:srgbClr val="F26B43"/>
          </p15:clr>
        </p15:guide>
        <p15:guide id="8" pos="4179">
          <p15:clr>
            <a:srgbClr val="F26B43"/>
          </p15:clr>
        </p15:guide>
        <p15:guide id="9" pos="3499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al rhetoric/quote,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EC925E1-6A91-46EB-9203-B76A9FBCB074}"/>
              </a:ext>
            </a:extLst>
          </p:cNvPr>
          <p:cNvSpPr/>
          <p:nvPr userDrawn="1"/>
        </p:nvSpPr>
        <p:spPr bwMode="ltGray"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33F1D5-4F9D-4C46-8BE3-E9D07194CF3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98FB850-FB82-4BFB-9804-8994FC797D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A225C2A-22D4-42D5-A51A-70DBD821DD3B}" type="datetime2">
              <a:rPr lang="en-GB" smtClean="0"/>
              <a:t>Wednesday, 08 May 2024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8950A0-9C85-49B3-834A-4CC59F9203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D8AA9C-93A9-4D69-B89F-3B6F47D1B6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8284EB8-6CD3-4369-9F5C-74AC73391E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539751" y="540000"/>
            <a:ext cx="5016250" cy="5233738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2D8216-F173-49E1-8B38-4871154BD95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 bwMode="white">
          <a:xfrm>
            <a:off x="6635748" y="539750"/>
            <a:ext cx="5016253" cy="5233988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C46C400-9EF9-E380-7297-7AD39319C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08" y="6163200"/>
            <a:ext cx="1038967" cy="4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59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7" orient="horz" pos="3637" userDrawn="1">
          <p15:clr>
            <a:srgbClr val="F26B43"/>
          </p15:clr>
        </p15:guide>
        <p15:guide id="8" pos="4179" userDrawn="1">
          <p15:clr>
            <a:srgbClr val="F26B43"/>
          </p15:clr>
        </p15:guide>
        <p15:guide id="9" pos="3499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,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AD21AF5-35AE-41AC-BA26-6B96F01B9A0B}"/>
              </a:ext>
            </a:extLst>
          </p:cNvPr>
          <p:cNvSpPr/>
          <p:nvPr userDrawn="1"/>
        </p:nvSpPr>
        <p:spPr bwMode="ltGray">
          <a:xfrm>
            <a:off x="2420938" y="0"/>
            <a:ext cx="9771061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79550" y="1536700"/>
            <a:ext cx="4616450" cy="3575051"/>
          </a:xfrm>
          <a:prstGeom prst="roundRect">
            <a:avLst>
              <a:gd name="adj" fmla="val 1162"/>
            </a:avLst>
          </a:prstGeom>
          <a:solidFill>
            <a:schemeClr val="accent6"/>
          </a:solidFill>
          <a:ln w="3175">
            <a:noFill/>
          </a:ln>
        </p:spPr>
        <p:txBody>
          <a:bodyPr lIns="540000" tIns="540000" rIns="540000" bIns="1800000" anchor="b" anchorCtr="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BE3C09-1891-4047-ABF1-128F880FDC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79550" y="3602038"/>
            <a:ext cx="4614863" cy="1509712"/>
          </a:xfrm>
        </p:spPr>
        <p:txBody>
          <a:bodyPr lIns="540000" rIns="540000" bIns="540000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2287A-D88F-40E7-BCF4-3F49D909F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4848" y="6163200"/>
            <a:ext cx="1231200" cy="15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E22040-FAA2-4A54-BAAF-6EFD69A6480D}" type="datetime2">
              <a:rPr lang="en-GB" smtClean="0"/>
              <a:pPr/>
              <a:t>Wednesday, 08 May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BC775-E3F2-4483-BCE4-D6189717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00" y="6163200"/>
            <a:ext cx="4068000" cy="15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2EC163-65E6-41DF-9764-2569B007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50B26F8-892B-C11B-88FC-E366ED86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08" y="6163200"/>
            <a:ext cx="1038967" cy="4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8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39" userDrawn="1">
          <p15:clr>
            <a:srgbClr val="F26B43"/>
          </p15:clr>
        </p15:guide>
        <p15:guide id="3" orient="horz" pos="968" userDrawn="1">
          <p15:clr>
            <a:srgbClr val="F26B43"/>
          </p15:clr>
        </p15:guide>
        <p15:guide id="4" orient="horz" pos="3220" userDrawn="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isual rhetoric/quote,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EC925E1-6A91-46EB-9203-B76A9FBCB074}"/>
              </a:ext>
            </a:extLst>
          </p:cNvPr>
          <p:cNvSpPr/>
          <p:nvPr userDrawn="1"/>
        </p:nvSpPr>
        <p:spPr bwMode="ltGray"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33F1D5-4F9D-4C46-8BE3-E9D07194CF3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29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98FB850-FB82-4BFB-9804-8994FC797D7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A225C2A-22D4-42D5-A51A-70DBD821DD3B}" type="datetime2">
              <a:rPr lang="en-GB" smtClean="0"/>
              <a:t>Wednesday, 08 May 2024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8950A0-9C85-49B3-834A-4CC59F9203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D8AA9C-93A9-4D69-B89F-3B6F47D1B6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8284EB8-6CD3-4369-9F5C-74AC73391E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539751" y="540000"/>
            <a:ext cx="5016250" cy="5233738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/>
          <a:lstStyle>
            <a:lvl1pPr algn="ctr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2D8216-F173-49E1-8B38-4871154BD95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 bwMode="white">
          <a:xfrm>
            <a:off x="6635748" y="539750"/>
            <a:ext cx="5016253" cy="5233988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771DB90-81A2-C2BF-F1C5-AF6415DE3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08" y="6163200"/>
            <a:ext cx="1038967" cy="4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08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7" orient="horz" pos="3637">
          <p15:clr>
            <a:srgbClr val="F26B43"/>
          </p15:clr>
        </p15:guide>
        <p15:guide id="8" pos="4179">
          <p15:clr>
            <a:srgbClr val="F26B43"/>
          </p15:clr>
        </p15:guide>
        <p15:guide id="9" pos="3499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al rhetoric/quote,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14CA358C-7197-4771-806E-3FF4EB6FD325}"/>
              </a:ext>
            </a:extLst>
          </p:cNvPr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FDB37-EB8A-406E-990C-F1352BC948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540000" y="539999"/>
            <a:ext cx="9229475" cy="5776663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GB" dirty="0"/>
              <a:t>Click to add quote or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5EDFBC-2578-47A5-84F4-CFE1C9DA390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 bwMode="white">
          <a:xfrm>
            <a:off x="539750" y="539750"/>
            <a:ext cx="9229725" cy="292457"/>
          </a:xfrm>
          <a:prstGeom prst="rect">
            <a:avLst/>
          </a:prstGeom>
          <a:noFill/>
          <a:ln w="3175">
            <a:noFill/>
          </a:ln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source, note or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5F480-E058-4139-8B81-627E06FB1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C90A-3428-4B3A-969F-0925F055337A}" type="datetime2">
              <a:rPr lang="en-GB" smtClean="0"/>
              <a:t>Wednesday, 08 May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BB71D-BA86-491D-B0C3-0214F68C1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99B85-9494-4617-A607-CE17C7BE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1002577-C769-B048-0A14-8D65DA485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08" y="6163200"/>
            <a:ext cx="1038967" cy="4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29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F1E4E3C-62FE-4E2A-BB7B-420992DEDB22}"/>
              </a:ext>
            </a:extLst>
          </p:cNvPr>
          <p:cNvSpPr>
            <a:spLocks noGrp="1"/>
          </p:cNvSpPr>
          <p:nvPr>
            <p:ph type="subTitle" idx="21" hasCustomPrompt="1"/>
          </p:nvPr>
        </p:nvSpPr>
        <p:spPr>
          <a:xfrm>
            <a:off x="539999" y="1136590"/>
            <a:ext cx="11110663" cy="482659"/>
          </a:xfrm>
        </p:spPr>
        <p:txBody>
          <a:bodyPr lIns="0" rIns="0" b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5755D-1BE9-42A9-929E-A63DEEC5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18F0-2FE4-47CB-90B4-7747FAE60A77}" type="datetime2">
              <a:rPr lang="en-GB" smtClean="0"/>
              <a:t>Wednesday, 08 May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2A880-3CF6-4E67-B5D8-E059AC34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1F475-DC90-4C02-9CBD-60E13987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F1AF680-739F-4481-B2FB-61F90A314CA7}"/>
              </a:ext>
            </a:extLst>
          </p:cNvPr>
          <p:cNvCxnSpPr>
            <a:cxnSpLocks/>
          </p:cNvCxnSpPr>
          <p:nvPr userDrawn="1"/>
        </p:nvCxnSpPr>
        <p:spPr>
          <a:xfrm>
            <a:off x="539999" y="370230"/>
            <a:ext cx="1110907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8DBC4-5AB4-4F00-952D-E8E5FAAC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20F5-7BE6-4487-B2FB-18AD0E9F674E}" type="datetime2">
              <a:rPr lang="en-GB" smtClean="0"/>
              <a:t>Wednesday, 08 May 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91983-00E8-424B-B389-7DE321CA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2" y="1606550"/>
            <a:ext cx="2448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600" dirty="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endParaRPr lang="en-GB" sz="9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13936" y="1606550"/>
            <a:ext cx="24480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PICTURES</a:t>
            </a:r>
            <a:endParaRPr lang="en-GB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6214" y="1606550"/>
            <a:ext cx="2448000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HEADER &amp; FOOTER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2727" y="4943664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541992" y="1898939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32727" y="4126669"/>
            <a:ext cx="328881" cy="505501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F46DFB-ABDB-43BA-AD93-FDEE2D7642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5425" y="3393514"/>
            <a:ext cx="538465" cy="17284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18136" y="2617419"/>
            <a:ext cx="313788" cy="543900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1EEB59ED-856C-4646-8080-8164D2973D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17337" y="2144296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C8F77785-DAC9-4046-8A82-0AC40734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7BDA247-333C-4907-8F31-D64FB2D8F1C3}" type="datetime2">
              <a:rPr lang="en-GB" smtClean="0"/>
              <a:t>Wednesday, 08 May 2024</a:t>
            </a:fld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9675D1FD-FB10-4317-AAF4-BDCB2224F1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10" hidden="1">
            <a:extLst>
              <a:ext uri="{FF2B5EF4-FFF2-40B4-BE49-F238E27FC236}">
                <a16:creationId xmlns:a16="http://schemas.microsoft.com/office/drawing/2014/main" id="{BBF7E881-962B-4385-8C0A-994D3D771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32727" y="2682224"/>
            <a:ext cx="457143" cy="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9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,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AD21AF5-35AE-41AC-BA26-6B96F01B9A0B}"/>
              </a:ext>
            </a:extLst>
          </p:cNvPr>
          <p:cNvSpPr/>
          <p:nvPr userDrawn="1"/>
        </p:nvSpPr>
        <p:spPr>
          <a:xfrm>
            <a:off x="-118532" y="0"/>
            <a:ext cx="1231053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736F22-C0CD-4BF9-845F-31E809A41A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20938" y="-1"/>
            <a:ext cx="9772262" cy="6861600"/>
          </a:xfrm>
        </p:spPr>
        <p:txBody>
          <a:bodyPr lIns="0" tIns="828000" rIns="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on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79550" y="1536700"/>
            <a:ext cx="4616450" cy="3575051"/>
          </a:xfrm>
          <a:prstGeom prst="roundRect">
            <a:avLst>
              <a:gd name="adj" fmla="val 1162"/>
            </a:avLst>
          </a:prstGeom>
          <a:solidFill>
            <a:schemeClr val="bg2"/>
          </a:solidFill>
          <a:ln w="3175">
            <a:noFill/>
          </a:ln>
        </p:spPr>
        <p:txBody>
          <a:bodyPr lIns="540000" tIns="540000" rIns="540000" bIns="1800000" anchor="b" anchorCtr="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2287A-D88F-40E7-BCF4-3F49D909F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4848" y="6163200"/>
            <a:ext cx="1231200" cy="15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3495CA-CB21-4C77-B3CE-D1F76B018386}" type="datetime2">
              <a:rPr lang="en-GB" smtClean="0"/>
              <a:pPr/>
              <a:t>Wednesday, 08 May 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BC775-E3F2-4483-BCE4-D6189717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00" y="6163200"/>
            <a:ext cx="4068000" cy="15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2EC163-65E6-41DF-9764-2569B007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F2AFD9D-2C4A-4758-866A-C49DB2CA51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79550" y="3602038"/>
            <a:ext cx="4614863" cy="1509712"/>
          </a:xfrm>
        </p:spPr>
        <p:txBody>
          <a:bodyPr lIns="540000" rIns="540000" bIns="540000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FEDC38C-D332-EB43-9CC6-67102737CF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08" y="6163200"/>
            <a:ext cx="1038967" cy="4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93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39" userDrawn="1">
          <p15:clr>
            <a:srgbClr val="F26B43"/>
          </p15:clr>
        </p15:guide>
        <p15:guide id="3" orient="horz" pos="968" userDrawn="1">
          <p15:clr>
            <a:srgbClr val="F26B43"/>
          </p15:clr>
        </p15:guide>
        <p15:guide id="4" orient="horz" pos="3220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26CF52-5285-4E7A-B037-B600D22889D7}"/>
              </a:ext>
            </a:extLst>
          </p:cNvPr>
          <p:cNvSpPr/>
          <p:nvPr userDrawn="1"/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1" y="1071500"/>
            <a:ext cx="1701550" cy="4715250"/>
          </a:xfrm>
        </p:spPr>
        <p:txBody>
          <a:bodyPr anchor="ctr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14695" y="1071273"/>
            <a:ext cx="8734380" cy="471545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agenda point (Enter + 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CB0EA-4B9A-4CE1-B7BC-73D3D0079F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0AE530-8F17-4552-AFD9-0FB47D4DEBBB}" type="datetime2">
              <a:rPr lang="en-GB" smtClean="0"/>
              <a:t>Wednesday, 08 May 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61AAC-64B3-4250-8363-8909F4719B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2BAE5F0F-D66F-49BB-BBBB-91C97D6D9111}"/>
              </a:ext>
            </a:extLst>
          </p:cNvPr>
          <p:cNvSpPr txBox="1">
            <a:spLocks/>
          </p:cNvSpPr>
          <p:nvPr userDrawn="1"/>
        </p:nvSpPr>
        <p:spPr>
          <a:xfrm>
            <a:off x="831150" y="6163200"/>
            <a:ext cx="4000314" cy="151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CC485D0-400E-E91B-FC6A-F912AA153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08" y="6163200"/>
            <a:ext cx="1038967" cy="4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536805"/>
            <a:ext cx="9229476" cy="3784387"/>
          </a:xfrm>
        </p:spPr>
        <p:txBody>
          <a:bodyPr anchor="ctr" anchorCtr="0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9995E-682C-4EBA-9110-FDA19178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BF43-3EEF-40B7-86F0-E8F52085242D}" type="datetime2">
              <a:rPr lang="en-GB" smtClean="0"/>
              <a:t>Wednesday, 08 May 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18B3B-853F-4889-A0AD-676F6C8A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8B4EF-9D3A-4BA0-8199-077628D81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F37322C-CC42-36C0-6E12-1AF8F4F77C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08" y="6163200"/>
            <a:ext cx="1038967" cy="4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,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127394-3B50-4143-B4FC-453A525ACAF9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539999" y="1136590"/>
            <a:ext cx="11110663" cy="482659"/>
          </a:xfrm>
        </p:spPr>
        <p:txBody>
          <a:bodyPr lIns="0" rIns="0" b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5pPr>
              <a:defRPr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24F68216-D433-47F0-92F2-42C4FC0DD0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896075"/>
            <a:ext cx="10170863" cy="180725"/>
          </a:xfrm>
        </p:spPr>
        <p:txBody>
          <a:bodyPr anchor="b" anchorCtr="0"/>
          <a:lstStyle>
            <a:lvl1pPr marL="0" indent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 sz="800" i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add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DF1E64-0BC0-4941-8FFB-3A71A98E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FED1-7678-41BB-A58B-82B4926E11D5}" type="datetime2">
              <a:rPr lang="en-GB" smtClean="0"/>
              <a:t>Wednesday, 08 May 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FDC879-555B-4B99-8F4C-5066F0F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8B21DA9-911E-4255-BFE3-537C2A5B938F}"/>
              </a:ext>
            </a:extLst>
          </p:cNvPr>
          <p:cNvCxnSpPr>
            <a:cxnSpLocks/>
          </p:cNvCxnSpPr>
          <p:nvPr userDrawn="1"/>
        </p:nvCxnSpPr>
        <p:spPr>
          <a:xfrm>
            <a:off x="539999" y="335729"/>
            <a:ext cx="1110907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">
            <a:extLst>
              <a:ext uri="{FF2B5EF4-FFF2-40B4-BE49-F238E27FC236}">
                <a16:creationId xmlns:a16="http://schemas.microsoft.com/office/drawing/2014/main" id="{DF2A584D-DCF5-4ADD-86AA-2E2CDE42C3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30" y="6037470"/>
            <a:ext cx="1229925" cy="5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0" userDrawn="1">
          <p15:clr>
            <a:srgbClr val="F26B43"/>
          </p15:clr>
        </p15:guide>
        <p15:guide id="2" orient="horz" pos="1142" userDrawn="1">
          <p15:clr>
            <a:srgbClr val="F26B43"/>
          </p15:clr>
        </p15:guide>
        <p15:guide id="3" orient="horz" pos="3558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, one content mu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3742D0B-306E-4448-B63B-D1C17CBEA98A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539999" y="1136590"/>
            <a:ext cx="11110663" cy="482659"/>
          </a:xfrm>
        </p:spPr>
        <p:txBody>
          <a:bodyPr lIns="0" rIns="0" b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1"/>
              </a:buClr>
              <a:defRPr sz="12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24F68216-D433-47F0-92F2-42C4FC0DD0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896075"/>
            <a:ext cx="10170863" cy="180725"/>
          </a:xfrm>
        </p:spPr>
        <p:txBody>
          <a:bodyPr anchor="b" anchorCtr="0"/>
          <a:lstStyle>
            <a:lvl1pPr marL="0" indent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 sz="800" i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add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DF1E64-0BC0-4941-8FFB-3A71A98E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FED1-7678-41BB-A58B-82B4926E11D5}" type="datetime2">
              <a:rPr lang="en-GB" smtClean="0"/>
              <a:t>Wednesday, 08 May 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FDC879-555B-4B99-8F4C-5066F0F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7E7CDFA-8F0A-4E3D-81B7-9975EB5A7515}"/>
              </a:ext>
            </a:extLst>
          </p:cNvPr>
          <p:cNvCxnSpPr>
            <a:cxnSpLocks/>
          </p:cNvCxnSpPr>
          <p:nvPr userDrawn="1"/>
        </p:nvCxnSpPr>
        <p:spPr>
          <a:xfrm>
            <a:off x="539999" y="335729"/>
            <a:ext cx="1110907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Logo">
            <a:extLst>
              <a:ext uri="{FF2B5EF4-FFF2-40B4-BE49-F238E27FC236}">
                <a16:creationId xmlns:a16="http://schemas.microsoft.com/office/drawing/2014/main" id="{DA1089EB-3A14-8CA1-1A12-42EE33A671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30" y="6037470"/>
            <a:ext cx="1229925" cy="5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79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0" userDrawn="1">
          <p15:clr>
            <a:srgbClr val="F26B43"/>
          </p15:clr>
        </p15:guide>
        <p15:guide id="2" orient="horz" pos="1142" userDrawn="1">
          <p15:clr>
            <a:srgbClr val="F26B43"/>
          </p15:clr>
        </p15:guide>
        <p15:guide id="3" orient="horz" pos="3558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,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91A8C32-633E-4FF6-909D-94363119979C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539999" y="1136590"/>
            <a:ext cx="11110663" cy="482659"/>
          </a:xfrm>
        </p:spPr>
        <p:txBody>
          <a:bodyPr lIns="0" rIns="0" b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0" y="1828800"/>
            <a:ext cx="5465514" cy="3816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 + TAB for next text level, SHIFT + 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84800" y="1828800"/>
            <a:ext cx="5463074" cy="3816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 + TAB for next text level, SHIFT + TAB to go back in levels)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8F702387-579B-42FA-AA93-59EA9698D0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896075"/>
            <a:ext cx="10170863" cy="180725"/>
          </a:xfrm>
        </p:spPr>
        <p:txBody>
          <a:bodyPr anchor="b" anchorCtr="0"/>
          <a:lstStyle>
            <a:lvl1pPr marL="0" indent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 sz="800" i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add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B012D5B-9B1E-418C-B340-656657E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B684-6DC6-4390-9E02-2D8FCD1A85D1}" type="datetime2">
              <a:rPr lang="en-GB" smtClean="0"/>
              <a:t>Wednesday, 08 May 2024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F5B1665-CF89-4C65-9299-ED31AF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7A5C13-4749-4A79-AFBE-43492B5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2977F67-DD86-4E59-B862-2AA24F7CB8CC}"/>
              </a:ext>
            </a:extLst>
          </p:cNvPr>
          <p:cNvCxnSpPr>
            <a:cxnSpLocks/>
          </p:cNvCxnSpPr>
          <p:nvPr userDrawn="1"/>
        </p:nvCxnSpPr>
        <p:spPr>
          <a:xfrm>
            <a:off x="539999" y="335729"/>
            <a:ext cx="1110907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Logo">
            <a:extLst>
              <a:ext uri="{FF2B5EF4-FFF2-40B4-BE49-F238E27FC236}">
                <a16:creationId xmlns:a16="http://schemas.microsoft.com/office/drawing/2014/main" id="{276C1976-84AE-6B83-05B7-47A1F5771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30" y="6037470"/>
            <a:ext cx="1229925" cy="5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26B43"/>
          </p15:clr>
        </p15:guide>
        <p15:guide id="2" orient="horz" pos="3555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D,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5A5235F-C60C-4296-8BF1-7CDE664CE35B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539999" y="1136590"/>
            <a:ext cx="11110663" cy="482659"/>
          </a:xfrm>
        </p:spPr>
        <p:txBody>
          <a:bodyPr lIns="0" rIns="0" b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0" y="1828800"/>
            <a:ext cx="5465514" cy="3816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 + 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8F702387-579B-42FA-AA93-59EA9698D0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" y="5896075"/>
            <a:ext cx="10170863" cy="180725"/>
          </a:xfrm>
        </p:spPr>
        <p:txBody>
          <a:bodyPr anchor="b" anchorCtr="0"/>
          <a:lstStyle>
            <a:lvl1pPr marL="0" indent="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 sz="800" i="0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add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B012D5B-9B1E-418C-B340-656657E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9C84-E686-421D-9F83-6DE5B20C49AF}" type="datetime2">
              <a:rPr lang="en-GB" smtClean="0"/>
              <a:t>Wednesday, 08 May 2024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F5B1665-CF89-4C65-9299-ED31AF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7A5C13-4749-4A79-AFBE-43492B5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0608741-CFB3-40C0-A095-C8F7CE1BB9A2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4901" y="1828800"/>
            <a:ext cx="5465762" cy="3816000"/>
          </a:xfrm>
          <a:prstGeom prst="roundRect">
            <a:avLst>
              <a:gd name="adj" fmla="val 980"/>
            </a:avLst>
          </a:prstGeom>
          <a:solidFill>
            <a:schemeClr val="accent6"/>
          </a:solidFill>
          <a:ln w="3175">
            <a:noFill/>
          </a:ln>
        </p:spPr>
        <p:txBody>
          <a:bodyPr lIns="540000" tIns="540000" rIns="540000" bIns="540000" anchor="ctr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 i="1"/>
            </a:lvl1pPr>
            <a:lvl2pPr marL="0" indent="0">
              <a:buFont typeface="Arial" panose="020B0604020202020204" pitchFamily="34" charset="0"/>
              <a:buChar char="​"/>
              <a:defRPr sz="1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text, quote or statement in several lines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665C712-A1E4-4B1F-B6A8-18C6D34BA3A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84900" y="5125919"/>
            <a:ext cx="5465514" cy="180725"/>
          </a:xfrm>
        </p:spPr>
        <p:txBody>
          <a:bodyPr lIns="540000" tIns="0" rIns="540000" bIns="0" anchor="b"/>
          <a:lstStyle>
            <a:lvl1pPr marL="0" indent="0">
              <a:buNone/>
              <a:defRPr sz="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text, source or note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97B00E5-8AAA-4934-B3CA-5A82770FDB79}"/>
              </a:ext>
            </a:extLst>
          </p:cNvPr>
          <p:cNvCxnSpPr>
            <a:cxnSpLocks/>
          </p:cNvCxnSpPr>
          <p:nvPr userDrawn="1"/>
        </p:nvCxnSpPr>
        <p:spPr>
          <a:xfrm>
            <a:off x="539999" y="335729"/>
            <a:ext cx="1110907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Logo">
            <a:extLst>
              <a:ext uri="{FF2B5EF4-FFF2-40B4-BE49-F238E27FC236}">
                <a16:creationId xmlns:a16="http://schemas.microsoft.com/office/drawing/2014/main" id="{49582D63-3452-8B0C-5CCE-87BEA72CF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30" y="6037470"/>
            <a:ext cx="1229925" cy="5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53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5" userDrawn="1">
          <p15:clr>
            <a:srgbClr val="F26B43"/>
          </p15:clr>
        </p15:guide>
        <p15:guide id="2" orient="horz" pos="1152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9" Type="http://schemas.openxmlformats.org/officeDocument/2006/relationships/tags" Target="../tags/tag1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9.xml"/><Relationship Id="rId42" Type="http://schemas.openxmlformats.org/officeDocument/2006/relationships/tags" Target="../tags/tag17.xml"/><Relationship Id="rId47" Type="http://schemas.openxmlformats.org/officeDocument/2006/relationships/tags" Target="../tags/tag2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tags" Target="../tags/tag8.xml"/><Relationship Id="rId38" Type="http://schemas.openxmlformats.org/officeDocument/2006/relationships/tags" Target="../tags/tag13.xml"/><Relationship Id="rId46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4.xml"/><Relationship Id="rId41" Type="http://schemas.openxmlformats.org/officeDocument/2006/relationships/tags" Target="../tags/tag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7.xml"/><Relationship Id="rId37" Type="http://schemas.openxmlformats.org/officeDocument/2006/relationships/tags" Target="../tags/tag12.xml"/><Relationship Id="rId40" Type="http://schemas.openxmlformats.org/officeDocument/2006/relationships/tags" Target="../tags/tag15.xml"/><Relationship Id="rId45" Type="http://schemas.openxmlformats.org/officeDocument/2006/relationships/tags" Target="../tags/tag2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36" Type="http://schemas.openxmlformats.org/officeDocument/2006/relationships/tags" Target="../tags/tag11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6.xml"/><Relationship Id="rId44" Type="http://schemas.openxmlformats.org/officeDocument/2006/relationships/tags" Target="../tags/tag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tags" Target="../tags/tag5.xml"/><Relationship Id="rId35" Type="http://schemas.openxmlformats.org/officeDocument/2006/relationships/tags" Target="../tags/tag10.xml"/><Relationship Id="rId43" Type="http://schemas.openxmlformats.org/officeDocument/2006/relationships/tags" Target="../tags/tag18.xml"/><Relationship Id="rId48" Type="http://schemas.openxmlformats.org/officeDocument/2006/relationships/tags" Target="../tags/tag23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0663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828800"/>
            <a:ext cx="11110663" cy="38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1, 16 pt (Enter + TAB for next text level, SHIFT + TAB to go back in levels)</a:t>
            </a:r>
          </a:p>
          <a:p>
            <a:pPr lvl="1"/>
            <a:r>
              <a:rPr lang="en-GB" noProof="0" dirty="0"/>
              <a:t>Level 2, 14 pt</a:t>
            </a:r>
          </a:p>
          <a:p>
            <a:pPr lvl="2"/>
            <a:r>
              <a:rPr lang="en-GB" noProof="0" dirty="0"/>
              <a:t>Level 3, 12, pt</a:t>
            </a:r>
          </a:p>
          <a:p>
            <a:pPr lvl="3"/>
            <a:r>
              <a:rPr lang="en-GB" noProof="0" dirty="0"/>
              <a:t>Level 4, Header 16 pt</a:t>
            </a:r>
          </a:p>
          <a:p>
            <a:pPr lvl="4"/>
            <a:r>
              <a:rPr lang="en-GB" noProof="0" dirty="0"/>
              <a:t>Level 5, Body 16 pt</a:t>
            </a:r>
          </a:p>
          <a:p>
            <a:pPr lvl="5"/>
            <a:r>
              <a:rPr lang="en-GB" noProof="0" dirty="0"/>
              <a:t>Level 6, Small header 10 pt</a:t>
            </a:r>
          </a:p>
          <a:p>
            <a:pPr lvl="6"/>
            <a:r>
              <a:rPr lang="en-GB" noProof="0" dirty="0"/>
              <a:t>Level 7, Body 10 pt</a:t>
            </a:r>
          </a:p>
          <a:p>
            <a:pPr lvl="7"/>
            <a:r>
              <a:rPr lang="en-GB" noProof="0" dirty="0"/>
              <a:t>Level 8, Numbering list, Small Body 10 pt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4313" y="6163200"/>
            <a:ext cx="1231200" cy="151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52118141-6DB0-4977-95D6-6A9B50687BC2}" type="datetime2">
              <a:rPr lang="en-GB" smtClean="0"/>
              <a:pPr/>
              <a:t>Wednesday, 08 May 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000" y="6163200"/>
            <a:ext cx="4000314" cy="151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999" y="6163200"/>
            <a:ext cx="234001" cy="151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42.5196838&lt;/Left&gt;&#10;      &lt;Top&gt;42.5196838&lt;/Top&gt;&#10;      &lt;Width&gt;59.92126&lt;/Width&gt;&#10;      &lt;Height&gt;454.960632&lt;/Height&gt;&#10;    &lt;/SubGrid&gt;&#10;    &lt;SubGrid&gt;&#10;      &lt;Left&gt;102.440948&lt;/Left&gt;&#10;      &lt;Top&gt;42.5196838&lt;/Top&gt;&#10;      &lt;Width&gt;14.1732283&lt;/Width&gt;&#10;      &lt;Height&gt;454.960632&lt;/Height&gt;&#10;    &lt;/SubGrid&gt;&#10;    &lt;SubGrid&gt;&#10;      &lt;Left&gt;116.614174&lt;/Left&gt;&#10;      &lt;Top&gt;42.5196838&lt;/Top&gt;&#10;      &lt;Width&gt;59.92126&lt;/Width&gt;&#10;      &lt;Height&gt;454.960632&lt;/Height&gt;&#10;    &lt;/SubGrid&gt;&#10;    &lt;SubGrid&gt;&#10;      &lt;Left&gt;176.535431&lt;/Left&gt;&#10;      &lt;Top&gt;42.5196838&lt;/Top&gt;&#10;      &lt;Width&gt;14.1732283&lt;/Width&gt;&#10;      &lt;Height&gt;454.960632&lt;/Height&gt;&#10;    &lt;/SubGrid&gt;&#10;    &lt;SubGrid&gt;&#10;      &lt;Left&gt;190.708664&lt;/Left&gt;&#10;      &lt;Top&gt;42.5196838&lt;/Top&gt;&#10;      &lt;Width&gt;59.92126&lt;/Width&gt;&#10;      &lt;Height&gt;454.960632&lt;/Height&gt;&#10;    &lt;/SubGrid&gt;&#10;    &lt;SubGrid&gt;&#10;      &lt;Left&gt;250.629929&lt;/Left&gt;&#10;      &lt;Top&gt;42.5196838&lt;/Top&gt;&#10;      &lt;Width&gt;14.1732283&lt;/Width&gt;&#10;      &lt;Height&gt;454.960632&lt;/Height&gt;&#10;    &lt;/SubGrid&gt;&#10;    &lt;SubGrid&gt;&#10;      &lt;Left&gt;264.803162&lt;/Left&gt;&#10;      &lt;Top&gt;42.5196838&lt;/Top&gt;&#10;      &lt;Width&gt;59.92126&lt;/Width&gt;&#10;      &lt;Height&gt;454.960632&lt;/Height&gt;&#10;    &lt;/SubGrid&gt;&#10;    &lt;SubGrid&gt;&#10;      &lt;Left&gt;324.7244&lt;/Left&gt;&#10;      &lt;Top&gt;42.5196838&lt;/Top&gt;&#10;      &lt;Width&gt;14.1732283&lt;/Width&gt;&#10;      &lt;Height&gt;454.960632&lt;/Height&gt;&#10;    &lt;/SubGrid&gt;&#10;    &lt;SubGrid&gt;&#10;      &lt;Left&gt;338.897644&lt;/Left&gt;&#10;      &lt;Top&gt;42.5196838&lt;/Top&gt;&#10;      &lt;Width&gt;59.92126&lt;/Width&gt;&#10;      &lt;Height&gt;454.960632&lt;/Height&gt;&#10;    &lt;/SubGrid&gt;&#10;    &lt;SubGrid&gt;&#10;      &lt;Left&gt;398.8189&lt;/Left&gt;&#10;      &lt;Top&gt;42.5196838&lt;/Top&gt;&#10;      &lt;Width&gt;14.1732283&lt;/Width&gt;&#10;      &lt;Height&gt;454.960632&lt;/Height&gt;&#10;    &lt;/SubGrid&gt;&#10;    &lt;SubGrid&gt;&#10;      &lt;Left&gt;412.992126&lt;/Left&gt;&#10;      &lt;Top&gt;42.5196838&lt;/Top&gt;&#10;      &lt;Width&gt;59.92126&lt;/Width&gt;&#10;      &lt;Height&gt;454.960632&lt;/Height&gt;&#10;    &lt;/SubGrid&gt;&#10;    &lt;SubGrid&gt;&#10;      &lt;Left&gt;472.9134&lt;/Left&gt;&#10;      &lt;Top&gt;42.5196838&lt;/Top&gt;&#10;      &lt;Width&gt;14.1732283&lt;/Width&gt;&#10;      &lt;Height&gt;454.960632&lt;/Height&gt;&#10;    &lt;/SubGrid&gt;&#10;    &lt;SubGrid&gt;&#10;      &lt;Left&gt;487.0866&lt;/Left&gt;&#10;      &lt;Top&gt;42.5196838&lt;/Top&gt;&#10;      &lt;Width&gt;59.92126&lt;/Width&gt;&#10;      &lt;Height&gt;454.960632&lt;/Height&gt;&#10;    &lt;/SubGrid&gt;&#10;    &lt;SubGrid&gt;&#10;      &lt;Left&gt;547.0079&lt;/Left&gt;&#10;      &lt;Top&gt;42.5196838&lt;/Top&gt;&#10;      &lt;Width&gt;14.1732283&lt;/Width&gt;&#10;      &lt;Height&gt;454.960632&lt;/Height&gt;&#10;    &lt;/SubGrid&gt;&#10;    &lt;SubGrid&gt;&#10;      &lt;Left&gt;561.1811&lt;/Left&gt;&#10;      &lt;Top&gt;42.5196838&lt;/Top&gt;&#10;      &lt;Width&gt;59.92126&lt;/Width&gt;&#10;      &lt;Height&gt;454.960632&lt;/Height&gt;&#10;    &lt;/SubGrid&gt;&#10;    &lt;SubGrid&gt;&#10;      &lt;Left&gt;621.102356&lt;/Left&gt;&#10;      &lt;Top&gt;42.5196838&lt;/Top&gt;&#10;      &lt;Width&gt;14.1732283&lt;/Width&gt;&#10;      &lt;Height&gt;454.960632&lt;/Height&gt;&#10;    &lt;/SubGrid&gt;&#10;    &lt;SubGrid&gt;&#10;      &lt;Left&gt;635.2756&lt;/Left&gt;&#10;      &lt;Top&gt;42.5196838&lt;/Top&gt;&#10;      &lt;Width&gt;59.92126&lt;/Width&gt;&#10;      &lt;Height&gt;454.960632&lt;/Height&gt;&#10;    &lt;/SubGrid&gt;&#10;    &lt;SubGrid&gt;&#10;      &lt;Left&gt;695.196838&lt;/Left&gt;&#10;      &lt;Top&gt;42.5196838&lt;/Top&gt;&#10;      &lt;Width&gt;14.1732283&lt;/Width&gt;&#10;      &lt;Height&gt;454.960632&lt;/Height&gt;&#10;    &lt;/SubGrid&gt;&#10;    &lt;SubGrid&gt;&#10;      &lt;Left&gt;709.370056&lt;/Left&gt;&#10;      &lt;Top&gt;42.5196838&lt;/Top&gt;&#10;      &lt;Width&gt;59.92126&lt;/Width&gt;&#10;      &lt;Height&gt;454.960632&lt;/Height&gt;&#10;    &lt;/SubGrid&gt;&#10;    &lt;SubGrid&gt;&#10;      &lt;Left&gt;769.2913&lt;/Left&gt;&#10;      &lt;Top&gt;42.5196838&lt;/Top&gt;&#10;      &lt;Width&gt;14.1732283&lt;/Width&gt;&#10;      &lt;Height&gt;454.960632&lt;/Height&gt;&#10;    &lt;/SubGrid&gt;&#10;    &lt;SubGrid&gt;&#10;      &lt;Left&gt;783.464539&lt;/Left&gt;&#10;      &lt;Top&gt;42.5196838&lt;/Top&gt;&#10;      &lt;Width&gt;59.92126&lt;/Width&gt;&#10;      &lt;Height&gt;454.960632&lt;/Height&gt;&#10;    &lt;/SubGrid&gt;&#10;    &lt;SubGrid&gt;&#10;      &lt;Left&gt;843.3858&lt;/Left&gt;&#10;      &lt;Top&gt;42.5196838&lt;/Top&gt;&#10;      &lt;Width&gt;14.1732283&lt;/Width&gt;&#10;      &lt;Height&gt;454.960632&lt;/Height&gt;&#10;    &lt;/SubGrid&gt;&#10;    &lt;SubGrid&gt;&#10;      &lt;Left&gt;857.5591&lt;/Left&gt;&#10;      &lt;Top&gt;42.5196838&lt;/Top&gt;&#10;      &lt;Width&gt;59.92126&lt;/Width&gt;&#10;      &lt;Height&gt;454.960632&lt;/Height&gt;&#10;    &lt;/SubGrid&gt;&#10;  &lt;/SubGrids&gt;&#10;  &lt;WorkArea&gt;&#10;    &lt;Top&gt;42.5196838&lt;/Top&gt;&#10;    &lt;Left&gt;42.5196838&lt;/Left&gt;&#10;    &lt;Width&gt;874.960632&lt;/Width&gt;&#10;    &lt;Height&gt;454.96063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ED748E80-F46F-4528-957A-A7F56A63D491}"/>
              </a:ext>
            </a:extLst>
          </p:cNvPr>
          <p:cNvSpPr/>
          <p:nvPr userDrawn="1"/>
        </p:nvSpPr>
        <p:spPr>
          <a:xfrm>
            <a:off x="540000" y="540000"/>
            <a:ext cx="11112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EAF213B-2A79-42DE-AE29-1D26C07EAE61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540000" y="540000"/>
            <a:ext cx="761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0B51D7DA-D9B2-4810-8108-6CE48E951B36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1301000" y="540000"/>
            <a:ext cx="180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3331ADC2-DBB9-4A33-8095-DCABB46A3267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1481000" y="540000"/>
            <a:ext cx="761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C7692F4E-6F2E-45C1-97FE-CFB049548DA9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2242000" y="540000"/>
            <a:ext cx="180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3987C271-D458-4394-9857-828BF4939AE9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2422000" y="540000"/>
            <a:ext cx="761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5E8D8732-3C5C-474F-977C-151E34EF3F60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3183000" y="540000"/>
            <a:ext cx="180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5E9C0C79-1F64-4FBE-95D2-8FA6C28F83FB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3363000" y="540000"/>
            <a:ext cx="761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D7CDAB20-325D-4818-95FE-5C16CD03FA66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4124000" y="540000"/>
            <a:ext cx="180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4D47783C-2DDF-4B7C-8394-6893B8079854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4304000" y="540000"/>
            <a:ext cx="761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76753E7A-60AA-4F3D-BBB8-C18149902208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5065000" y="540000"/>
            <a:ext cx="180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016433B8-D6EE-4D49-87AF-9C3F1C345EF5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5245000" y="540000"/>
            <a:ext cx="761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58DB2EC7-F31A-4FD2-A0E1-7DB5080FD352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6006000" y="540000"/>
            <a:ext cx="180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9971425F-1819-4725-834C-94F8433D23B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6186000" y="540000"/>
            <a:ext cx="761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23E81C79-D36C-4425-8493-E95369EB4FAE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6947000" y="540000"/>
            <a:ext cx="180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8538E3BE-A1BB-49D8-AD08-AF1E172B9B90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7127000" y="540000"/>
            <a:ext cx="761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33F4B3EE-A1C4-45E4-85FF-9D0C6F68015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7888000" y="540000"/>
            <a:ext cx="180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519EBA97-9416-4F7B-99A8-844A136C690B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8068000" y="540000"/>
            <a:ext cx="761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4CAD8C2D-1685-42A0-8A3D-C2F72DE11A96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8829000" y="540000"/>
            <a:ext cx="180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CC54F9ED-5CA5-48E5-BA17-00D639DE7D0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9009000" y="540000"/>
            <a:ext cx="761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E6663F8D-02BD-4C9C-9559-B1BEFC0A61EF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9770000" y="540000"/>
            <a:ext cx="180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9655329A-BBF1-4145-8C12-9AECCECA4949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950000" y="540000"/>
            <a:ext cx="761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0A88EE4E-EE84-460E-B3E4-8A3141D3A01B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10711000" y="540000"/>
            <a:ext cx="180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7D13E09F-D71A-46BA-BBC9-4DF12116CF42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891000" y="540000"/>
            <a:ext cx="761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33" name="Logo">
            <a:extLst>
              <a:ext uri="{FF2B5EF4-FFF2-40B4-BE49-F238E27FC236}">
                <a16:creationId xmlns:a16="http://schemas.microsoft.com/office/drawing/2014/main" id="{F5177B5B-4B0D-4C97-8B2B-2D522D118F90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11324147" y="6052482"/>
            <a:ext cx="329133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71" r:id="rId2"/>
    <p:sldLayoutId id="2147483772" r:id="rId3"/>
    <p:sldLayoutId id="2147483737" r:id="rId4"/>
    <p:sldLayoutId id="2147483731" r:id="rId5"/>
    <p:sldLayoutId id="2147483732" r:id="rId6"/>
    <p:sldLayoutId id="2147483782" r:id="rId7"/>
    <p:sldLayoutId id="2147483755" r:id="rId8"/>
    <p:sldLayoutId id="2147483776" r:id="rId9"/>
    <p:sldLayoutId id="2147483781" r:id="rId10"/>
    <p:sldLayoutId id="2147483768" r:id="rId11"/>
    <p:sldLayoutId id="2147483774" r:id="rId12"/>
    <p:sldLayoutId id="2147483757" r:id="rId13"/>
    <p:sldLayoutId id="2147483773" r:id="rId14"/>
    <p:sldLayoutId id="2147483775" r:id="rId15"/>
    <p:sldLayoutId id="2147483777" r:id="rId16"/>
    <p:sldLayoutId id="2147483778" r:id="rId17"/>
    <p:sldLayoutId id="2147483783" r:id="rId18"/>
    <p:sldLayoutId id="2147483779" r:id="rId19"/>
    <p:sldLayoutId id="2147483784" r:id="rId20"/>
    <p:sldLayoutId id="2147483780" r:id="rId21"/>
    <p:sldLayoutId id="2147483743" r:id="rId22"/>
    <p:sldLayoutId id="2147483744" r:id="rId23"/>
    <p:sldLayoutId id="2147483760" r:id="rId24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0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0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6000" indent="-216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+mj-lt"/>
        <a:buAutoNum type="alphaUcPeriod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3600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819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3979" userDrawn="1">
          <p15:clr>
            <a:srgbClr val="F26B43"/>
          </p15:clr>
        </p15:guide>
        <p15:guide id="5" pos="932" userDrawn="1">
          <p15:clr>
            <a:srgbClr val="F26B43"/>
          </p15:clr>
        </p15:guide>
        <p15:guide id="6" pos="1412" userDrawn="1">
          <p15:clr>
            <a:srgbClr val="F26B43"/>
          </p15:clr>
        </p15:guide>
        <p15:guide id="7" pos="1525" userDrawn="1">
          <p15:clr>
            <a:srgbClr val="F26B43"/>
          </p15:clr>
        </p15:guide>
        <p15:guide id="8" pos="2005" userDrawn="1">
          <p15:clr>
            <a:srgbClr val="F26B43"/>
          </p15:clr>
        </p15:guide>
        <p15:guide id="9" pos="2118" userDrawn="1">
          <p15:clr>
            <a:srgbClr val="F26B43"/>
          </p15:clr>
        </p15:guide>
        <p15:guide id="10" pos="2597" userDrawn="1">
          <p15:clr>
            <a:srgbClr val="F26B43"/>
          </p15:clr>
        </p15:guide>
        <p15:guide id="11" pos="2711" userDrawn="1">
          <p15:clr>
            <a:srgbClr val="F26B43"/>
          </p15:clr>
        </p15:guide>
        <p15:guide id="12" pos="3190" userDrawn="1">
          <p15:clr>
            <a:srgbClr val="F26B43"/>
          </p15:clr>
        </p15:guide>
        <p15:guide id="13" pos="3303" userDrawn="1">
          <p15:clr>
            <a:srgbClr val="F26B43"/>
          </p15:clr>
        </p15:guide>
        <p15:guide id="14" pos="3783" userDrawn="1">
          <p15:clr>
            <a:srgbClr val="F26B43"/>
          </p15:clr>
        </p15:guide>
        <p15:guide id="15" pos="3896" userDrawn="1">
          <p15:clr>
            <a:srgbClr val="F26B43"/>
          </p15:clr>
        </p15:guide>
        <p15:guide id="16" pos="4376" userDrawn="1">
          <p15:clr>
            <a:srgbClr val="F26B43"/>
          </p15:clr>
        </p15:guide>
        <p15:guide id="17" pos="4489" userDrawn="1">
          <p15:clr>
            <a:srgbClr val="F26B43"/>
          </p15:clr>
        </p15:guide>
        <p15:guide id="18" pos="4968" userDrawn="1">
          <p15:clr>
            <a:srgbClr val="F26B43"/>
          </p15:clr>
        </p15:guide>
        <p15:guide id="19" pos="5082" userDrawn="1">
          <p15:clr>
            <a:srgbClr val="F26B43"/>
          </p15:clr>
        </p15:guide>
        <p15:guide id="20" pos="5561" userDrawn="1">
          <p15:clr>
            <a:srgbClr val="F26B43"/>
          </p15:clr>
        </p15:guide>
        <p15:guide id="21" pos="5674" userDrawn="1">
          <p15:clr>
            <a:srgbClr val="F26B43"/>
          </p15:clr>
        </p15:guide>
        <p15:guide id="22" pos="6154" userDrawn="1">
          <p15:clr>
            <a:srgbClr val="F26B43"/>
          </p15:clr>
        </p15:guide>
        <p15:guide id="23" pos="6267" userDrawn="1">
          <p15:clr>
            <a:srgbClr val="F26B43"/>
          </p15:clr>
        </p15:guide>
        <p15:guide id="24" pos="6747" userDrawn="1">
          <p15:clr>
            <a:srgbClr val="F26B43"/>
          </p15:clr>
        </p15:guide>
        <p15:guide id="25" pos="6860" userDrawn="1">
          <p15:clr>
            <a:srgbClr val="F26B43"/>
          </p15:clr>
        </p15:guide>
        <p15:guide id="26" pos="73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barco, tejado&#10;&#10;Descripción generada automáticamente">
            <a:extLst>
              <a:ext uri="{FF2B5EF4-FFF2-40B4-BE49-F238E27FC236}">
                <a16:creationId xmlns:a16="http://schemas.microsoft.com/office/drawing/2014/main" id="{97458622-9554-3A0B-4096-1B32B1E38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68" y="-1"/>
            <a:ext cx="9693832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C234386-53A7-4F3F-B508-6CA11E3A1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550" y="1451113"/>
            <a:ext cx="4616450" cy="3660636"/>
          </a:xfrm>
          <a:prstGeom prst="roundRect">
            <a:avLst>
              <a:gd name="adj" fmla="val 0"/>
            </a:avLst>
          </a:prstGeom>
        </p:spPr>
        <p:txBody>
          <a:bodyPr tIns="900000" bIns="1440000" anchor="t" anchorCtr="0"/>
          <a:lstStyle/>
          <a:p>
            <a:r>
              <a:rPr lang="es-ES" sz="2000" b="1" dirty="0">
                <a:latin typeface="+mn-lt"/>
              </a:rPr>
              <a:t>Propuesta ICAGI</a:t>
            </a:r>
            <a:endParaRPr lang="en-GB" sz="2000" b="1" dirty="0">
              <a:latin typeface="+mn-lt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A87C4BEC-BC6F-4E6F-A59E-C22627C90B71}"/>
              </a:ext>
            </a:extLst>
          </p:cNvPr>
          <p:cNvCxnSpPr>
            <a:cxnSpLocks/>
          </p:cNvCxnSpPr>
          <p:nvPr/>
        </p:nvCxnSpPr>
        <p:spPr>
          <a:xfrm>
            <a:off x="0" y="17418"/>
            <a:ext cx="12192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9">
            <a:extLst>
              <a:ext uri="{FF2B5EF4-FFF2-40B4-BE49-F238E27FC236}">
                <a16:creationId xmlns:a16="http://schemas.microsoft.com/office/drawing/2014/main" id="{4747315E-981A-4292-8781-4BED5D851F95}"/>
              </a:ext>
            </a:extLst>
          </p:cNvPr>
          <p:cNvSpPr txBox="1">
            <a:spLocks/>
          </p:cNvSpPr>
          <p:nvPr/>
        </p:nvSpPr>
        <p:spPr>
          <a:xfrm>
            <a:off x="1479550" y="3101439"/>
            <a:ext cx="4614863" cy="626090"/>
          </a:xfrm>
          <a:prstGeom prst="rect">
            <a:avLst/>
          </a:prstGeom>
        </p:spPr>
        <p:txBody>
          <a:bodyPr vert="horz" lIns="0" tIns="0" rIns="0" bIns="36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6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539750" indent="0">
              <a:buFont typeface="Wingdings" panose="05000000000000000000" pitchFamily="2" charset="2"/>
              <a:buNone/>
            </a:pPr>
            <a:r>
              <a:rPr lang="es-ES" dirty="0">
                <a:solidFill>
                  <a:schemeClr val="bg1"/>
                </a:solidFill>
              </a:rPr>
              <a:t>Manual de Actuaciones en Sala. 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Técnicas prácticas del Proceso Civil. 3ª ed.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2FD135C-D647-4517-9533-27B1FB99597E}"/>
              </a:ext>
            </a:extLst>
          </p:cNvPr>
          <p:cNvGrpSpPr/>
          <p:nvPr/>
        </p:nvGrpSpPr>
        <p:grpSpPr>
          <a:xfrm>
            <a:off x="1485699" y="4216636"/>
            <a:ext cx="4614863" cy="678606"/>
            <a:chOff x="1485699" y="3807050"/>
            <a:chExt cx="4614863" cy="678606"/>
          </a:xfrm>
        </p:grpSpPr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BF49ABCE-F7E9-4A36-900F-3EF47CD4DA77}"/>
                </a:ext>
              </a:extLst>
            </p:cNvPr>
            <p:cNvCxnSpPr/>
            <p:nvPr/>
          </p:nvCxnSpPr>
          <p:spPr>
            <a:xfrm>
              <a:off x="3519312" y="3807050"/>
              <a:ext cx="201764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ubtitle 9">
              <a:extLst>
                <a:ext uri="{FF2B5EF4-FFF2-40B4-BE49-F238E27FC236}">
                  <a16:creationId xmlns:a16="http://schemas.microsoft.com/office/drawing/2014/main" id="{54AB74CA-77E0-4D85-BD01-492288394800}"/>
                </a:ext>
              </a:extLst>
            </p:cNvPr>
            <p:cNvSpPr txBox="1">
              <a:spLocks/>
            </p:cNvSpPr>
            <p:nvPr/>
          </p:nvSpPr>
          <p:spPr>
            <a:xfrm>
              <a:off x="1485699" y="3931937"/>
              <a:ext cx="4614863" cy="553719"/>
            </a:xfrm>
            <a:prstGeom prst="rect">
              <a:avLst/>
            </a:prstGeom>
          </p:spPr>
          <p:txBody>
            <a:bodyPr vert="horz" lIns="540000" tIns="0" rIns="540000" bIns="36000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Wingdings" panose="05000000000000000000" pitchFamily="2" charset="2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Roboto" panose="02000000000000000000" pitchFamily="2" charset="0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600" b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+mj-lt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algn="r"/>
              <a:endParaRPr lang="es-E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r"/>
              <a:r>
                <a:rPr lang="es-ES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08/04/2024</a:t>
              </a:r>
            </a:p>
          </p:txBody>
        </p:sp>
      </p:grpSp>
      <p:pic>
        <p:nvPicPr>
          <p:cNvPr id="6" name="Logo">
            <a:extLst>
              <a:ext uri="{FF2B5EF4-FFF2-40B4-BE49-F238E27FC236}">
                <a16:creationId xmlns:a16="http://schemas.microsoft.com/office/drawing/2014/main" id="{A6F14703-58EC-B97C-A8DA-AF0EB1DD7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30" y="6037470"/>
            <a:ext cx="1229925" cy="5940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891143A-0745-6934-2B0B-4A2B4C14A1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7553" y="1860502"/>
            <a:ext cx="3641204" cy="3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8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barco, tejado&#10;&#10;Descripción generada automáticamente">
            <a:extLst>
              <a:ext uri="{FF2B5EF4-FFF2-40B4-BE49-F238E27FC236}">
                <a16:creationId xmlns:a16="http://schemas.microsoft.com/office/drawing/2014/main" id="{ABD60635-E43E-C6CE-DA7D-51D22A798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68" y="-1"/>
            <a:ext cx="9693832" cy="6858000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A87C4BEC-BC6F-4E6F-A59E-C22627C90B71}"/>
              </a:ext>
            </a:extLst>
          </p:cNvPr>
          <p:cNvCxnSpPr>
            <a:cxnSpLocks/>
          </p:cNvCxnSpPr>
          <p:nvPr/>
        </p:nvCxnSpPr>
        <p:spPr>
          <a:xfrm>
            <a:off x="0" y="17418"/>
            <a:ext cx="12192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9">
            <a:extLst>
              <a:ext uri="{FF2B5EF4-FFF2-40B4-BE49-F238E27FC236}">
                <a16:creationId xmlns:a16="http://schemas.microsoft.com/office/drawing/2014/main" id="{4747315E-981A-4292-8781-4BED5D851F95}"/>
              </a:ext>
            </a:extLst>
          </p:cNvPr>
          <p:cNvSpPr txBox="1">
            <a:spLocks/>
          </p:cNvSpPr>
          <p:nvPr/>
        </p:nvSpPr>
        <p:spPr>
          <a:xfrm>
            <a:off x="1479550" y="3101439"/>
            <a:ext cx="4614863" cy="626090"/>
          </a:xfrm>
          <a:prstGeom prst="rect">
            <a:avLst/>
          </a:prstGeom>
        </p:spPr>
        <p:txBody>
          <a:bodyPr vert="horz" lIns="0" tIns="0" rIns="0" bIns="36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6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539750" indent="0">
              <a:buFont typeface="Wingdings" panose="05000000000000000000" pitchFamily="2" charset="2"/>
              <a:buNone/>
            </a:pPr>
            <a:endParaRPr lang="es-ES" sz="1800" dirty="0">
              <a:solidFill>
                <a:schemeClr val="bg1"/>
              </a:solidFill>
            </a:endParaRPr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A6A5326-5843-D752-E78A-6755A9D4A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34" y="6168505"/>
            <a:ext cx="1038967" cy="467535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6F6747FC-3DD1-0AB7-30C3-982C469C8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30" y="6037470"/>
            <a:ext cx="1229925" cy="594054"/>
          </a:xfrm>
          <a:prstGeom prst="rect">
            <a:avLst/>
          </a:prstGeom>
        </p:spPr>
      </p:pic>
      <p:sp>
        <p:nvSpPr>
          <p:cNvPr id="10" name="Title 8">
            <a:extLst>
              <a:ext uri="{FF2B5EF4-FFF2-40B4-BE49-F238E27FC236}">
                <a16:creationId xmlns:a16="http://schemas.microsoft.com/office/drawing/2014/main" id="{ABF3993C-93D0-12E8-DF5A-369865383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550" y="1451113"/>
            <a:ext cx="4616450" cy="3660636"/>
          </a:xfrm>
          <a:prstGeom prst="roundRect">
            <a:avLst>
              <a:gd name="adj" fmla="val 0"/>
            </a:avLst>
          </a:prstGeom>
        </p:spPr>
        <p:txBody>
          <a:bodyPr tIns="900000" bIns="1440000" anchor="t" anchorCtr="0"/>
          <a:lstStyle/>
          <a:p>
            <a:pPr algn="ctr"/>
            <a:r>
              <a:rPr lang="es-ES" sz="2400" b="1" dirty="0">
                <a:latin typeface="+mn-lt"/>
              </a:rPr>
              <a:t>Mejores decisiones, más rápidas</a:t>
            </a:r>
            <a:br>
              <a:rPr lang="es-ES" sz="2400" b="1" dirty="0">
                <a:latin typeface="+mn-lt"/>
              </a:rPr>
            </a:br>
            <a:br>
              <a:rPr lang="es-ES" sz="2000" b="1" dirty="0">
                <a:latin typeface="+mn-lt"/>
              </a:rPr>
            </a:br>
            <a:br>
              <a:rPr lang="es-ES" sz="2000" b="1" dirty="0">
                <a:latin typeface="+mn-lt"/>
              </a:rPr>
            </a:br>
            <a:r>
              <a:rPr lang="es-ES" sz="1800" b="1" dirty="0">
                <a:latin typeface="+mn-lt"/>
              </a:rPr>
              <a:t>En Aranzadi LA LEY, te guiaremos siempre hacia la respuesta correcta.</a:t>
            </a:r>
            <a:endParaRPr lang="en-GB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30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4BEE52-5BC6-4449-AD14-2EEE6BD5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0663" cy="596590"/>
          </a:xfrm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es-ES" sz="24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Manual de Actuaciones en Sala. Técnicas prácticas del Proceso Civil. 3ª edición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919D0C-5FED-4E4C-A5FF-F4EC13C8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522" y="1235676"/>
            <a:ext cx="10745140" cy="4806778"/>
          </a:xfrm>
        </p:spPr>
        <p:txBody>
          <a:bodyPr/>
          <a:lstStyle/>
          <a:p>
            <a:pPr marL="3048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7AC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Alcance y Contenido</a:t>
            </a:r>
          </a:p>
          <a:p>
            <a:pPr marL="30480" indent="0" algn="just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7AC3"/>
              </a:buClr>
              <a:buNone/>
              <a:defRPr/>
            </a:pPr>
            <a:r>
              <a:rPr lang="es-ES" sz="1200" dirty="0">
                <a:solidFill>
                  <a:srgbClr val="474747"/>
                </a:solidFill>
              </a:rPr>
              <a:t>Este libro proporciona al abogado un </a:t>
            </a:r>
            <a:r>
              <a:rPr lang="es-ES" sz="1200" b="1" dirty="0">
                <a:solidFill>
                  <a:srgbClr val="474747"/>
                </a:solidFill>
              </a:rPr>
              <a:t>completo dominio de las actuaciones orales ante la jurisdicción civil</a:t>
            </a:r>
            <a:r>
              <a:rPr lang="es-ES" sz="1200" dirty="0">
                <a:solidFill>
                  <a:srgbClr val="474747"/>
                </a:solidFill>
              </a:rPr>
              <a:t>. </a:t>
            </a:r>
          </a:p>
          <a:p>
            <a:pPr marL="417930" lvl="1" indent="-171450" algn="just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7AC3"/>
              </a:buClr>
              <a:defRPr/>
            </a:pPr>
            <a:r>
              <a:rPr lang="es-ES" sz="1200" dirty="0">
                <a:solidFill>
                  <a:srgbClr val="474747"/>
                </a:solidFill>
              </a:rPr>
              <a:t>El objetivo de la obra no es otro que el de </a:t>
            </a:r>
            <a:r>
              <a:rPr lang="es-ES_tradnl" sz="1200" dirty="0">
                <a:solidFill>
                  <a:srgbClr val="474747"/>
                </a:solidFill>
              </a:rPr>
              <a:t>encaminar la labor de los letrados en todas y cada una de las actuaciones orales, así como en diferentes aspectos estratégicos y tácticos del procedimiento.</a:t>
            </a:r>
          </a:p>
          <a:p>
            <a:pPr marL="201930" indent="-171450" algn="just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7AC3"/>
              </a:buClr>
              <a:defRPr/>
            </a:pPr>
            <a:r>
              <a:rPr lang="es-ES" sz="1200" dirty="0">
                <a:solidFill>
                  <a:srgbClr val="474747"/>
                </a:solidFill>
              </a:rPr>
              <a:t>Se describen minuciosamente los </a:t>
            </a:r>
            <a:r>
              <a:rPr lang="es-ES" sz="1200" b="1" dirty="0">
                <a:solidFill>
                  <a:srgbClr val="474747"/>
                </a:solidFill>
              </a:rPr>
              <a:t>pasos que debe de seguir cada actuación ante la jurisdicción civil</a:t>
            </a:r>
            <a:r>
              <a:rPr lang="es-ES" sz="1200" dirty="0">
                <a:solidFill>
                  <a:srgbClr val="474747"/>
                </a:solidFill>
              </a:rPr>
              <a:t>: </a:t>
            </a:r>
            <a:r>
              <a:rPr lang="es-ES" sz="1200" i="1" dirty="0">
                <a:solidFill>
                  <a:srgbClr val="474747"/>
                </a:solidFill>
              </a:rPr>
              <a:t>la audiencia previa, el juicio ordinario, el verbal, la prueba la documental, la prueba pericial, la testifical, el interrogatorio, etc.</a:t>
            </a:r>
            <a:r>
              <a:rPr lang="es-ES" sz="1200" dirty="0">
                <a:solidFill>
                  <a:srgbClr val="474747"/>
                </a:solidFill>
              </a:rPr>
              <a:t> </a:t>
            </a:r>
          </a:p>
          <a:p>
            <a:pPr marL="201930" indent="-171450" algn="just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7AC3"/>
              </a:buClr>
              <a:defRPr/>
            </a:pPr>
            <a:r>
              <a:rPr lang="es-ES" sz="1200" dirty="0">
                <a:solidFill>
                  <a:srgbClr val="474747"/>
                </a:solidFill>
              </a:rPr>
              <a:t>Se ofrecen </a:t>
            </a:r>
            <a:r>
              <a:rPr lang="es-ES" sz="1200" b="1" dirty="0">
                <a:solidFill>
                  <a:srgbClr val="474747"/>
                </a:solidFill>
              </a:rPr>
              <a:t>recomendaciones y consejos prácticos </a:t>
            </a:r>
            <a:r>
              <a:rPr lang="es-ES" sz="1200" dirty="0">
                <a:solidFill>
                  <a:srgbClr val="474747"/>
                </a:solidFill>
              </a:rPr>
              <a:t>para aplicar en los diferentes </a:t>
            </a:r>
            <a:r>
              <a:rPr lang="es-ES" sz="1200" b="1" dirty="0">
                <a:solidFill>
                  <a:srgbClr val="474747"/>
                </a:solidFill>
              </a:rPr>
              <a:t>iteres procesales</a:t>
            </a:r>
            <a:r>
              <a:rPr lang="es-ES" sz="1200" dirty="0">
                <a:solidFill>
                  <a:srgbClr val="474747"/>
                </a:solidFill>
              </a:rPr>
              <a:t>.</a:t>
            </a:r>
          </a:p>
          <a:p>
            <a:pPr marL="201930" indent="-171450" algn="just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7AC3"/>
              </a:buClr>
              <a:defRPr/>
            </a:pPr>
            <a:r>
              <a:rPr lang="es-ES" sz="1200" dirty="0">
                <a:solidFill>
                  <a:srgbClr val="474747"/>
                </a:solidFill>
              </a:rPr>
              <a:t>Se reproducen de forma literal aquellos </a:t>
            </a:r>
            <a:r>
              <a:rPr lang="es-ES" sz="1200" b="1" dirty="0">
                <a:solidFill>
                  <a:srgbClr val="474747"/>
                </a:solidFill>
              </a:rPr>
              <a:t>artículos de la LEC relacionados con</a:t>
            </a:r>
            <a:r>
              <a:rPr lang="es-ES" sz="1200" dirty="0">
                <a:solidFill>
                  <a:srgbClr val="474747"/>
                </a:solidFill>
              </a:rPr>
              <a:t> cada trámite concreto que se examina, a fin de que puedan ser invocados cuando proceda.</a:t>
            </a:r>
          </a:p>
          <a:p>
            <a:pPr marL="201930" indent="-171450" algn="just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7AC3"/>
              </a:buClr>
              <a:defRPr/>
            </a:pPr>
            <a:r>
              <a:rPr lang="es-ES" sz="1200" dirty="0">
                <a:solidFill>
                  <a:srgbClr val="474747"/>
                </a:solidFill>
              </a:rPr>
              <a:t>Esta </a:t>
            </a:r>
            <a:r>
              <a:rPr lang="es-ES" sz="1200" b="1" dirty="0">
                <a:solidFill>
                  <a:srgbClr val="474747"/>
                </a:solidFill>
              </a:rPr>
              <a:t>3ª Ed.</a:t>
            </a:r>
            <a:r>
              <a:rPr lang="es-ES" sz="1200" dirty="0">
                <a:solidFill>
                  <a:srgbClr val="474747"/>
                </a:solidFill>
              </a:rPr>
              <a:t> se adecúa a las últimas modificaciones introducidas por la </a:t>
            </a:r>
            <a:r>
              <a:rPr lang="es-ES" sz="1200" b="1" dirty="0">
                <a:solidFill>
                  <a:srgbClr val="474747"/>
                </a:solidFill>
              </a:rPr>
              <a:t>reforma de eficiencia procesal</a:t>
            </a:r>
            <a:r>
              <a:rPr lang="es-ES" sz="1200" dirty="0">
                <a:solidFill>
                  <a:srgbClr val="474747"/>
                </a:solidFill>
              </a:rPr>
              <a:t>, de conformidad con lo dispuesto en el </a:t>
            </a:r>
            <a:r>
              <a:rPr lang="es-ES" sz="1200" b="1" dirty="0">
                <a:solidFill>
                  <a:srgbClr val="474747"/>
                </a:solidFill>
              </a:rPr>
              <a:t>RD-L 6/2023</a:t>
            </a:r>
            <a:r>
              <a:rPr lang="es-ES" sz="1200" dirty="0">
                <a:solidFill>
                  <a:srgbClr val="474747"/>
                </a:solidFill>
              </a:rPr>
              <a:t>, de 19 de diciembre, </a:t>
            </a:r>
            <a:r>
              <a:rPr lang="es-ES" sz="1200" i="1" dirty="0">
                <a:solidFill>
                  <a:srgbClr val="474747"/>
                </a:solidFill>
              </a:rPr>
              <a:t>por el que se aprueban medidas urgentes para la ejecución del Plan de Recuperación, Transformación y Resiliencia en materia de servicio público de justicia, función pública, régimen local y mecenazgo</a:t>
            </a:r>
            <a:r>
              <a:rPr lang="es-ES" sz="1200" dirty="0">
                <a:solidFill>
                  <a:srgbClr val="474747"/>
                </a:solidFill>
              </a:rPr>
              <a:t>. </a:t>
            </a:r>
          </a:p>
          <a:p>
            <a:pPr marL="417930" lvl="1" indent="-171450" algn="just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7AC3"/>
              </a:buClr>
              <a:defRPr/>
            </a:pPr>
            <a:r>
              <a:rPr lang="es-ES" sz="1200" dirty="0">
                <a:solidFill>
                  <a:srgbClr val="474747"/>
                </a:solidFill>
              </a:rPr>
              <a:t>Dicha reforma ha supuesto la </a:t>
            </a:r>
            <a:r>
              <a:rPr lang="es-ES" sz="1200" b="1" dirty="0">
                <a:solidFill>
                  <a:srgbClr val="474747"/>
                </a:solidFill>
              </a:rPr>
              <a:t>modificación de más de un centenar de artículos de la Ley de Enjuiciamiento Civil</a:t>
            </a:r>
            <a:r>
              <a:rPr lang="es-ES" sz="1200" dirty="0">
                <a:solidFill>
                  <a:srgbClr val="474747"/>
                </a:solidFill>
              </a:rPr>
              <a:t>, a través de los cuáles se han introducido cambios de especial trascendencia en los trámites y actuaciones procesales que se dirimen ante la jurisdicción civil</a:t>
            </a:r>
            <a:r>
              <a:rPr lang="es-ES" sz="1200" i="1" dirty="0">
                <a:solidFill>
                  <a:srgbClr val="474747"/>
                </a:solidFill>
              </a:rPr>
              <a:t>: novedades en relación con la acumulación de acciones y procesos; remisión de comunicaciones por medios electrónicos; novedades en materia de costas procesales; modificaciones en el juicio verbal; novedades en materia de recursos de revisión, apelación, casación, queja...; novedades en materia de ejecución; novedades en los procesos monitorios; etc...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/>
          </a:p>
          <a:p>
            <a:pPr marL="0" indent="0" algn="just">
              <a:buNone/>
            </a:pPr>
            <a:endParaRPr lang="es-ES" sz="1400" dirty="0">
              <a:effectLst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s-ES" sz="1400" dirty="0">
              <a:effectLst/>
              <a:ea typeface="Calibri" panose="020F0502020204030204" pitchFamily="34" charset="0"/>
            </a:endParaRPr>
          </a:p>
          <a:p>
            <a:pPr marL="3048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1400" dirty="0">
              <a:solidFill>
                <a:srgbClr val="80808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7676-9BBF-6442-921A-F722D9E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7A0B7-24FF-0348-96D3-20CD4D0D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Gráfico 6" descr="Diana con relleno sólido">
            <a:extLst>
              <a:ext uri="{FF2B5EF4-FFF2-40B4-BE49-F238E27FC236}">
                <a16:creationId xmlns:a16="http://schemas.microsoft.com/office/drawing/2014/main" id="{349597D8-F574-2005-6B89-A1B8D4E85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522" y="1165183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00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4BEE52-5BC6-4449-AD14-2EEE6BD5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0663" cy="596590"/>
          </a:xfrm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es-ES" sz="24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Manual de Actuaciones en Sala. Técnicas prácticas del Proceso Civil. 3ª edición</a:t>
            </a:r>
            <a:endParaRPr lang="en-DK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919D0C-5FED-4E4C-A5FF-F4EC13C8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298" y="1235676"/>
            <a:ext cx="10704364" cy="4806778"/>
          </a:xfrm>
        </p:spPr>
        <p:txBody>
          <a:bodyPr/>
          <a:lstStyle/>
          <a:p>
            <a:pPr marL="3048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7AC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Qué ofrece esta publicación...</a:t>
            </a:r>
          </a:p>
          <a:p>
            <a:pPr marL="216000" lvl="1" indent="0" algn="just" fontAlgn="base">
              <a:buNone/>
            </a:pPr>
            <a:r>
              <a:rPr lang="es-ES" sz="1200" b="0" i="0" dirty="0">
                <a:solidFill>
                  <a:srgbClr val="474747"/>
                </a:solidFill>
                <a:effectLst/>
              </a:rPr>
              <a:t>Esta monografía trata de proporcionar al operador jurídico los </a:t>
            </a:r>
            <a:r>
              <a:rPr lang="es-ES" sz="1200" b="1" i="0" dirty="0">
                <a:solidFill>
                  <a:srgbClr val="474747"/>
                </a:solidFill>
                <a:effectLst/>
              </a:rPr>
              <a:t>conocimientos </a:t>
            </a:r>
            <a:r>
              <a:rPr lang="es-ES" sz="1200" b="0" i="0" dirty="0">
                <a:solidFill>
                  <a:srgbClr val="474747"/>
                </a:solidFill>
                <a:effectLst/>
              </a:rPr>
              <a:t>y las </a:t>
            </a:r>
            <a:r>
              <a:rPr lang="es-ES" sz="1200" b="1" i="0" dirty="0">
                <a:solidFill>
                  <a:srgbClr val="474747"/>
                </a:solidFill>
                <a:effectLst/>
              </a:rPr>
              <a:t>mejores prácticas </a:t>
            </a:r>
            <a:r>
              <a:rPr lang="es-ES" sz="1200" b="0" i="0" dirty="0">
                <a:solidFill>
                  <a:srgbClr val="474747"/>
                </a:solidFill>
                <a:effectLst/>
              </a:rPr>
              <a:t>para poder llevar a cabo una </a:t>
            </a:r>
            <a:r>
              <a:rPr lang="es-ES" sz="1200" b="1" i="0" dirty="0">
                <a:solidFill>
                  <a:srgbClr val="474747"/>
                </a:solidFill>
                <a:effectLst/>
              </a:rPr>
              <a:t>actuación procesal eficiente y correctamente fundamentada </a:t>
            </a:r>
            <a:r>
              <a:rPr lang="es-ES" sz="1200" b="0" i="0" dirty="0">
                <a:solidFill>
                  <a:srgbClr val="474747"/>
                </a:solidFill>
                <a:effectLst/>
              </a:rPr>
              <a:t>en el marco de las actuaciones en Sala que se lleven a cabo ante la jurisdicción civil. </a:t>
            </a:r>
          </a:p>
          <a:p>
            <a:pPr marL="216000" lvl="1" indent="0" algn="just" fontAlgn="base">
              <a:buNone/>
            </a:pPr>
            <a:r>
              <a:rPr lang="es-ES" sz="1200" b="0" i="0" dirty="0">
                <a:solidFill>
                  <a:srgbClr val="474747"/>
                </a:solidFill>
                <a:effectLst/>
              </a:rPr>
              <a:t>Se ofrece al operador jurídico un amplio inventario de </a:t>
            </a:r>
            <a:r>
              <a:rPr lang="es-ES" sz="1200" b="0" i="0" u="sng" dirty="0">
                <a:solidFill>
                  <a:srgbClr val="474747"/>
                </a:solidFill>
                <a:effectLst/>
              </a:rPr>
              <a:t>pautas y recomendaciones </a:t>
            </a:r>
            <a:r>
              <a:rPr lang="es-ES" sz="1200" b="0" i="0" dirty="0">
                <a:solidFill>
                  <a:srgbClr val="474747"/>
                </a:solidFill>
                <a:effectLst/>
              </a:rPr>
              <a:t>para: </a:t>
            </a:r>
          </a:p>
          <a:p>
            <a:pPr lvl="1" algn="just">
              <a:buFont typeface="+mj-lt"/>
              <a:buAutoNum type="arabicPeriod"/>
            </a:pPr>
            <a:r>
              <a:rPr lang="es-ES" sz="1200" b="1" dirty="0">
                <a:solidFill>
                  <a:srgbClr val="474747"/>
                </a:solidFill>
              </a:rPr>
              <a:t>Reaccionar con rapidez</a:t>
            </a:r>
            <a:r>
              <a:rPr lang="es-ES" sz="1200" dirty="0">
                <a:solidFill>
                  <a:srgbClr val="474747"/>
                </a:solidFill>
              </a:rPr>
              <a:t>: permitiendo identificar cuándo y cómo recurrir una decisión judicial de la manera adecuada, teniendo en cuenta que la falta de interposición de un recurso de reposición en el momento preciso puede llegar a propiciar la pérdida del pleito.</a:t>
            </a:r>
          </a:p>
          <a:p>
            <a:pPr lvl="1" algn="just">
              <a:buFont typeface="+mj-lt"/>
              <a:buAutoNum type="arabicPeriod"/>
            </a:pPr>
            <a:r>
              <a:rPr lang="es-ES" sz="1200" b="1" dirty="0">
                <a:solidFill>
                  <a:srgbClr val="474747"/>
                </a:solidFill>
              </a:rPr>
              <a:t>Desarrollar las conclusiones del juicio ordinario de manera clara y concisa</a:t>
            </a:r>
            <a:r>
              <a:rPr lang="es-ES" sz="1200" dirty="0">
                <a:solidFill>
                  <a:srgbClr val="474747"/>
                </a:solidFill>
              </a:rPr>
              <a:t>: ofreciendo las herramientas esenciales para estructurar la fase de conclusiones del juicio ordinario mediante una fundamentación jurídicamente sólida y concisa. </a:t>
            </a:r>
          </a:p>
          <a:p>
            <a:pPr marL="432000" lvl="2" indent="0" algn="just">
              <a:buNone/>
            </a:pPr>
            <a:r>
              <a:rPr lang="es-ES" dirty="0">
                <a:solidFill>
                  <a:srgbClr val="474747"/>
                </a:solidFill>
              </a:rPr>
              <a:t>Esta </a:t>
            </a:r>
            <a:r>
              <a:rPr lang="es-ES" i="1" dirty="0">
                <a:solidFill>
                  <a:srgbClr val="474747"/>
                </a:solidFill>
              </a:rPr>
              <a:t>metodología</a:t>
            </a:r>
            <a:r>
              <a:rPr lang="es-ES" dirty="0">
                <a:solidFill>
                  <a:srgbClr val="474747"/>
                </a:solidFill>
              </a:rPr>
              <a:t> no solo simplifica y facilita la traslación al tribunal de las conclusiones -por su brevedad y precisión- sino que también otorga mayor consistencia a los argumentos expuestos.</a:t>
            </a:r>
          </a:p>
          <a:p>
            <a:pPr lvl="1" algn="just">
              <a:buFont typeface="+mj-lt"/>
              <a:buAutoNum type="arabicPeriod"/>
            </a:pPr>
            <a:r>
              <a:rPr lang="es-ES" sz="1200" b="1" dirty="0">
                <a:solidFill>
                  <a:srgbClr val="474747"/>
                </a:solidFill>
              </a:rPr>
              <a:t>Solicitar, practicar y rebatir pruebas de manera efectiva: </a:t>
            </a:r>
            <a:r>
              <a:rPr lang="es-ES" sz="1200" dirty="0">
                <a:solidFill>
                  <a:srgbClr val="474747"/>
                </a:solidFill>
              </a:rPr>
              <a:t>ofreciendo directrices claras a la hora de discernir cuándo, cómo y qué pruebas cabe solicitar, así como el modo en que estas deberán practicarse. Además, orienta al abogado sobre cómo impugnar eficazmente las pruebas presentadas por la parte contraria.</a:t>
            </a:r>
          </a:p>
          <a:p>
            <a:pPr marL="216000" lvl="1" indent="0">
              <a:buNone/>
            </a:pPr>
            <a:endParaRPr lang="es-ES" sz="1200" dirty="0">
              <a:solidFill>
                <a:srgbClr val="474747"/>
              </a:solidFill>
            </a:endParaRPr>
          </a:p>
          <a:p>
            <a:pPr marL="216000" lvl="1" indent="0">
              <a:buNone/>
            </a:pPr>
            <a:r>
              <a:rPr lang="es-ES" sz="1200" dirty="0">
                <a:solidFill>
                  <a:srgbClr val="474747"/>
                </a:solidFill>
              </a:rPr>
              <a:t>Y además...</a:t>
            </a:r>
          </a:p>
          <a:p>
            <a:pPr lvl="2"/>
            <a:r>
              <a:rPr lang="es-ES" dirty="0">
                <a:solidFill>
                  <a:srgbClr val="474747"/>
                </a:solidFill>
              </a:rPr>
              <a:t>Proporciona diferentes </a:t>
            </a:r>
            <a:r>
              <a:rPr lang="es-ES" b="1" dirty="0">
                <a:solidFill>
                  <a:srgbClr val="474747"/>
                </a:solidFill>
              </a:rPr>
              <a:t>esquemas estratégicos </a:t>
            </a:r>
            <a:r>
              <a:rPr lang="es-ES" dirty="0">
                <a:solidFill>
                  <a:srgbClr val="474747"/>
                </a:solidFill>
              </a:rPr>
              <a:t>que pueden ser utilizados como apoyo, tanto en el trámite de la audiencia previa como en el posterior juicio ordinario </a:t>
            </a:r>
            <a:r>
              <a:rPr lang="es-ES">
                <a:solidFill>
                  <a:srgbClr val="474747"/>
                </a:solidFill>
              </a:rPr>
              <a:t>o verbal</a:t>
            </a:r>
            <a:r>
              <a:rPr lang="es-ES" dirty="0">
                <a:solidFill>
                  <a:srgbClr val="474747"/>
                </a:solidFill>
              </a:rPr>
              <a:t>.</a:t>
            </a:r>
          </a:p>
          <a:p>
            <a:pPr marL="216000" lvl="1" indent="0" algn="just" fontAlgn="base">
              <a:buNone/>
            </a:pPr>
            <a:endParaRPr lang="es-ES_tradnl" sz="1300" i="1" dirty="0">
              <a:cs typeface="Times New Roman" panose="02020603050405020304" pitchFamily="18" charset="0"/>
            </a:endParaRPr>
          </a:p>
          <a:p>
            <a:pPr marL="216000" lvl="1" indent="0" algn="just" fontAlgn="base">
              <a:buNone/>
            </a:pPr>
            <a:endParaRPr lang="es-ES" sz="1300" i="1" dirty="0"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7676-9BBF-6442-921A-F722D9E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7A0B7-24FF-0348-96D3-20CD4D0D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" name="Gráfico 1" descr="Lupa con relleno sólido">
            <a:extLst>
              <a:ext uri="{FF2B5EF4-FFF2-40B4-BE49-F238E27FC236}">
                <a16:creationId xmlns:a16="http://schemas.microsoft.com/office/drawing/2014/main" id="{BB6606EB-6A93-DDF6-5209-E3133FC7A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999" y="1235676"/>
            <a:ext cx="340519" cy="34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3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4BEE52-5BC6-4449-AD14-2EEE6BD5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0663" cy="596590"/>
          </a:xfrm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es-ES" sz="24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Manual de Actuaciones en Sala. Técnicas prácticas del Proceso Civil. 3ª edición</a:t>
            </a:r>
            <a:endParaRPr lang="en-DK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919D0C-5FED-4E4C-A5FF-F4EC13C8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00" y="1061121"/>
            <a:ext cx="10672467" cy="4949061"/>
          </a:xfrm>
        </p:spPr>
        <p:txBody>
          <a:bodyPr numCol="2"/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buClr>
                <a:srgbClr val="007AC3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lang="es-ES" sz="1800" b="1" dirty="0">
              <a:solidFill>
                <a:schemeClr val="tx2"/>
              </a:solidFill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buClr>
                <a:srgbClr val="007AC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s-ES" sz="1800" b="1" dirty="0">
                <a:solidFill>
                  <a:schemeClr val="tx2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Índice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b="1" dirty="0">
              <a:effectLst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000" b="1" dirty="0"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000" b="1" dirty="0">
                <a:effectLst/>
                <a:ea typeface="Times New Roman" panose="02020603050405020304" pitchFamily="18" charset="0"/>
              </a:rPr>
              <a:t>I. INTRODUCCIÓN</a:t>
            </a:r>
            <a:endParaRPr lang="es-ES" sz="1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000" b="1" dirty="0">
                <a:effectLst/>
                <a:ea typeface="Times New Roman" panose="02020603050405020304" pitchFamily="18" charset="0"/>
              </a:rPr>
              <a:t>II. ANTES, DURANTE Y DESPUÉS DE LA VISTA</a:t>
            </a:r>
            <a:endParaRPr lang="es-ES" sz="1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000" dirty="0">
                <a:effectLst/>
                <a:ea typeface="Times New Roman" panose="02020603050405020304" pitchFamily="18" charset="0"/>
              </a:rPr>
              <a:t>1. PARA FORMAR EL TRIBUNAL</a:t>
            </a:r>
            <a:endParaRPr lang="es-ES" sz="1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000" dirty="0">
                <a:effectLst/>
                <a:ea typeface="Times New Roman" panose="02020603050405020304" pitchFamily="18" charset="0"/>
              </a:rPr>
              <a:t>2. PARA EL RESTO DE INTERVINIENTES</a:t>
            </a:r>
            <a:endParaRPr lang="es-ES" sz="1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000" dirty="0">
                <a:effectLst/>
                <a:ea typeface="Times New Roman" panose="02020603050405020304" pitchFamily="18" charset="0"/>
              </a:rPr>
              <a:t>3. BREVES NOTAS ACERCA DE LOS ESCRITOS ANTERIORES A LA INTERVENCIÓN</a:t>
            </a:r>
            <a:endParaRPr lang="es-ES" sz="1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000" b="1" dirty="0">
                <a:effectLst/>
                <a:ea typeface="Times New Roman" panose="02020603050405020304" pitchFamily="18" charset="0"/>
              </a:rPr>
              <a:t>III. AUDIENCIA PREVIA</a:t>
            </a:r>
            <a:endParaRPr lang="es-ES" sz="1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000" dirty="0">
                <a:effectLst/>
                <a:ea typeface="Times New Roman" panose="02020603050405020304" pitchFamily="18" charset="0"/>
              </a:rPr>
              <a:t>1</a:t>
            </a:r>
            <a:r>
              <a:rPr lang="en-GB" sz="1000" dirty="0"/>
              <a:t>. ESQUEMA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2. ANÁLISIS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3. LEGISLACIÓN PROCESAL 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4. JURISPRUDENCIA </a:t>
            </a:r>
            <a:r>
              <a:rPr lang="en-GB" sz="1000" dirty="0">
                <a:effectLst/>
                <a:ea typeface="Times New Roman" panose="02020603050405020304" pitchFamily="18" charset="0"/>
              </a:rPr>
              <a:t>A ALEGAR EN LOS RECURSOS</a:t>
            </a:r>
            <a:endParaRPr lang="es-ES" sz="1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000" b="1" dirty="0">
                <a:effectLst/>
                <a:ea typeface="Times New Roman" panose="02020603050405020304" pitchFamily="18" charset="0"/>
              </a:rPr>
              <a:t>IV. JUICIO ORDINARIO</a:t>
            </a:r>
            <a:endParaRPr lang="es-ES" sz="1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000" dirty="0">
                <a:effectLst/>
                <a:ea typeface="Times New Roman" panose="02020603050405020304" pitchFamily="18" charset="0"/>
              </a:rPr>
              <a:t>1. </a:t>
            </a:r>
            <a:r>
              <a:rPr lang="en-GB" sz="1000" dirty="0"/>
              <a:t>ESQUEMA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2. ESQUEMA DE LAS CONCLUSIONES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3. ANÁLISIS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4. LAS DILIGENCIAS FINALES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5. LEGISLACIÓN PROCESAL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6. JURISPRUDENCIA</a:t>
            </a:r>
            <a:endParaRPr lang="es-ES" sz="1000" dirty="0"/>
          </a:p>
          <a:p>
            <a:pPr marL="0" indent="0">
              <a:buNone/>
            </a:pPr>
            <a:r>
              <a:rPr lang="en-GB" sz="1000" b="1" dirty="0">
                <a:effectLst/>
                <a:ea typeface="Times New Roman" panose="02020603050405020304" pitchFamily="18" charset="0"/>
              </a:rPr>
              <a:t> V. JUICIO VERBAL</a:t>
            </a:r>
            <a:endParaRPr lang="es-ES" sz="1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000" dirty="0">
                <a:effectLst/>
                <a:ea typeface="Times New Roman" panose="02020603050405020304" pitchFamily="18" charset="0"/>
              </a:rPr>
              <a:t>1. </a:t>
            </a:r>
            <a:r>
              <a:rPr lang="en-GB" sz="1000" dirty="0"/>
              <a:t>ESQUEMA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2. ANÁLISIS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3. REFERENCIAS LEGISLATIVAS SOBRE LA RECONVENCIÓN, LA INTERRUPCIÓN DE LAS VISTAS Y LA APORTACIÓN DE DOCUMENTAL EN EL MONITORIO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4. LEGISLACIÓN PROCESAL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5. JURISPRUDENCIA</a:t>
            </a:r>
          </a:p>
          <a:p>
            <a:pPr marL="0" indent="0">
              <a:buNone/>
            </a:pPr>
            <a:endParaRPr lang="en-GB" sz="10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000" b="1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0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000" b="1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0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000" b="1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0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000" b="1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000" b="1" dirty="0">
                <a:effectLst/>
                <a:ea typeface="Times New Roman" panose="02020603050405020304" pitchFamily="18" charset="0"/>
              </a:rPr>
              <a:t>VI. LA PRUEBA EN GENERAL</a:t>
            </a:r>
            <a:endParaRPr lang="es-ES" sz="1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000" dirty="0">
                <a:effectLst/>
                <a:ea typeface="Times New Roman" panose="02020603050405020304" pitchFamily="18" charset="0"/>
              </a:rPr>
              <a:t>1. </a:t>
            </a:r>
            <a:r>
              <a:rPr lang="en-GB" sz="1000" dirty="0"/>
              <a:t>DELIMITACIÓN DE LA PRUEBA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2. MEDIOS DE PRUEBA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3. VIOLACIÓN DE DERECHOS FUNDAMENTALES O DE CUALQUIER OTRA NORMA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4. ADMISIÓN DE PRUEBA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5. LEGISLACIÓN PROCESAL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6. JURISPRUDENCIA</a:t>
            </a:r>
            <a:endParaRPr lang="es-ES" sz="1000" dirty="0"/>
          </a:p>
          <a:p>
            <a:pPr marL="0" indent="0">
              <a:buNone/>
            </a:pPr>
            <a:r>
              <a:rPr lang="en-GB" sz="1000" b="1" dirty="0">
                <a:effectLst/>
                <a:ea typeface="Times New Roman" panose="02020603050405020304" pitchFamily="18" charset="0"/>
              </a:rPr>
              <a:t>VII. LA PRUEBA DOCUMENTAL</a:t>
            </a:r>
            <a:endParaRPr lang="es-ES" sz="1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000" dirty="0">
                <a:effectLst/>
                <a:ea typeface="Times New Roman" panose="02020603050405020304" pitchFamily="18" charset="0"/>
              </a:rPr>
              <a:t>1. </a:t>
            </a:r>
            <a:r>
              <a:rPr lang="en-GB" sz="1000" dirty="0"/>
              <a:t>IMPORTANCIA DE LA PRUEBA DOCUMENTAL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2. DOCUMENTOS EN LA VISTA DE LA OPOSICIÓN AL MONITORIO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3. ADMISIÓN DE NUEVA DOCUMENTAL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4. DOCUMENTOS PÚBLICOS Y PRIVADOS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5. IMPUGNACIÓN DE LOS DOCUMENTOS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6. VALOR PROBATORIO DE LOS DOCUMENTOS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7. LEGISLACIÓN PROCESAL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8. JURISPRUDENCIA</a:t>
            </a:r>
            <a:endParaRPr lang="es-ES" sz="1000" dirty="0"/>
          </a:p>
          <a:p>
            <a:pPr marL="0" indent="0">
              <a:buNone/>
            </a:pPr>
            <a:r>
              <a:rPr lang="en-GB" sz="1000" b="1" dirty="0">
                <a:effectLst/>
                <a:ea typeface="Times New Roman" panose="02020603050405020304" pitchFamily="18" charset="0"/>
              </a:rPr>
              <a:t>VIII. EL INTERROGATORIO DE PARTE</a:t>
            </a:r>
            <a:endParaRPr lang="es-ES" sz="1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000" dirty="0">
                <a:effectLst/>
                <a:ea typeface="Times New Roman" panose="02020603050405020304" pitchFamily="18" charset="0"/>
              </a:rPr>
              <a:t>1. </a:t>
            </a:r>
            <a:r>
              <a:rPr lang="en-GB" sz="1000" dirty="0"/>
              <a:t>NECESIDAD DE SU PRÁCTICA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2. CARACTERÍSTICAS DE LA CITACIÓN A JUICIO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3. CÓMO DEBEN FORMULARSE LAS PREGUNTAS: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4. CÓMO DEBE RESPONDER EL INTERROGADO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5. VALORACIÓN DEL INTERROGATORIO 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6. LEGISLACIÓN PROCESAL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7. JURISPRUDENCIA</a:t>
            </a:r>
            <a:endParaRPr lang="es-ES" sz="1000" dirty="0"/>
          </a:p>
          <a:p>
            <a:endParaRPr lang="es-ES" sz="8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8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800" dirty="0">
              <a:effectLst/>
              <a:ea typeface="Times New Roman" panose="02020603050405020304" pitchFamily="18" charset="0"/>
            </a:endParaRPr>
          </a:p>
          <a:p>
            <a:pPr marL="3048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7AC3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7676-9BBF-6442-921A-F722D9E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7A0B7-24FF-0348-96D3-20CD4D0D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Gráfico 6" descr="Lista con relleno sólido">
            <a:extLst>
              <a:ext uri="{FF2B5EF4-FFF2-40B4-BE49-F238E27FC236}">
                <a16:creationId xmlns:a16="http://schemas.microsoft.com/office/drawing/2014/main" id="{796E5DF7-0AF6-0305-F7CA-B3A916390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41" y="125251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7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4BEE52-5BC6-4449-AD14-2EEE6BD5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0663" cy="596590"/>
          </a:xfrm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es-ES" sz="24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Manual de Actuaciones en Sala. Técnicas prácticas del Proceso Civil. 3ª edición</a:t>
            </a:r>
            <a:endParaRPr lang="en-DK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919D0C-5FED-4E4C-A5FF-F4EC13C8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999" y="1136589"/>
            <a:ext cx="10661834" cy="4917981"/>
          </a:xfrm>
        </p:spPr>
        <p:txBody>
          <a:bodyPr numCol="2"/>
          <a:lstStyle/>
          <a:p>
            <a:pPr marL="0" indent="0">
              <a:buNone/>
            </a:pPr>
            <a:endParaRPr lang="en-GB" sz="10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000" b="1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000" b="1" dirty="0">
                <a:effectLst/>
                <a:ea typeface="Times New Roman" panose="02020603050405020304" pitchFamily="18" charset="0"/>
              </a:rPr>
              <a:t>IX. DICTAMEN DE PERITOS</a:t>
            </a:r>
            <a:endParaRPr lang="es-ES" sz="1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000" dirty="0">
                <a:effectLst/>
                <a:ea typeface="Times New Roman" panose="02020603050405020304" pitchFamily="18" charset="0"/>
              </a:rPr>
              <a:t>1. </a:t>
            </a:r>
            <a:r>
              <a:rPr lang="en-GB" sz="1000" dirty="0"/>
              <a:t>FUNCIÓN DEL PERITO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2. ADMISIÓN DEL INFORME PERICIAL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3. APORTACIÓN DE DICTAMEN DE PARTE Y SOLICITUD DE PERITO JUDICIAL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4. IMPUGNACIÓN DE INFORME PERICIAL POR EXTEMPORÁNEO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5. VALORACIÓN DEL INFORME PERICIAL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6. INTERVENCIÓN DEL PERITO EN EL ACTO DEL JUICIO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7. LEGISLACIÓN PROCESAL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8. JURISPRUDENCIA</a:t>
            </a:r>
            <a:endParaRPr lang="es-ES" sz="1000" dirty="0"/>
          </a:p>
          <a:p>
            <a:pPr marL="0" indent="0">
              <a:buNone/>
            </a:pPr>
            <a:r>
              <a:rPr lang="en-GB" sz="1000" b="1" dirty="0">
                <a:effectLst/>
                <a:ea typeface="Times New Roman" panose="02020603050405020304" pitchFamily="18" charset="0"/>
              </a:rPr>
              <a:t>X. LA PRUEBA TESTIFICAL</a:t>
            </a:r>
            <a:endParaRPr lang="es-ES" sz="1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000" dirty="0">
                <a:effectLst/>
                <a:ea typeface="Times New Roman" panose="02020603050405020304" pitchFamily="18" charset="0"/>
              </a:rPr>
              <a:t>1. </a:t>
            </a:r>
            <a:r>
              <a:rPr lang="en-GB" sz="1000" dirty="0"/>
              <a:t>ESQUEMA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2. ANÁLISIS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3. IDONEIDAD DE LOS TESTIGOS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4. MOMENTO PARA LA PROPOSICIÓN DE LA PRUEBA TESTIFICAL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5. NÚMERO DE TESTIGOS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6. JURAMENTO Y PREGUNTAS GENERALES DE LA LEY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7. INCOMUNICACIÓN DE LOS TESTIGOS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8. FORMA DE REALIZAR LAS PREGUNTAS A LOS TESTIGOS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9. DECLARACIÓN DE IMPERTINENCIA O INUTILIDAD DE LA PREGUNTA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10. IMPUGNACIÓN DE LA PREGUNTA ADMITIDA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11. TESTIGO-PERITO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12. ORDEN DEL INTERROGATORIO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13. RENUNCIA DEL TESTIGO PROPUESTO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14. CAREO ENTRE TESTIGOS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15. TACHA DE LOS </a:t>
            </a:r>
            <a:r>
              <a:rPr lang="en-GB" sz="1000" dirty="0">
                <a:effectLst/>
                <a:ea typeface="Times New Roman" panose="02020603050405020304" pitchFamily="18" charset="0"/>
              </a:rPr>
              <a:t>TESTIGOS</a:t>
            </a:r>
            <a:endParaRPr lang="es-ES" sz="1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sz="1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sz="10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sz="1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sz="10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sz="1000" dirty="0">
              <a:effectLst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0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000" dirty="0">
                <a:effectLst/>
                <a:ea typeface="Times New Roman" panose="02020603050405020304" pitchFamily="18" charset="0"/>
              </a:rPr>
              <a:t>16. </a:t>
            </a:r>
            <a:r>
              <a:rPr lang="en-GB" sz="1000" dirty="0"/>
              <a:t>INTERROGATORIO DE LOS DETECTIVES PRIVADOS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17. VALOR PROBATORIO DE LA PRUEBA TESTIFICAL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18. LEGISLACIÓN PROCESAL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19. JURISPRUDENCIA</a:t>
            </a:r>
            <a:endParaRPr lang="es-ES" sz="1000" dirty="0"/>
          </a:p>
          <a:p>
            <a:pPr marL="0" indent="0">
              <a:buNone/>
            </a:pPr>
            <a:r>
              <a:rPr lang="en-GB" sz="1000" b="1" dirty="0">
                <a:effectLst/>
                <a:ea typeface="Times New Roman" panose="02020603050405020304" pitchFamily="18" charset="0"/>
              </a:rPr>
              <a:t>XI. DE LA PRUEBA TECNOLÓGICA: MEDIOS DE REPRODUCCIÓN E INSTRUMENTOS</a:t>
            </a:r>
            <a:endParaRPr lang="es-ES" sz="1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000" dirty="0">
                <a:effectLst/>
                <a:ea typeface="Times New Roman" panose="02020603050405020304" pitchFamily="18" charset="0"/>
              </a:rPr>
              <a:t>1. </a:t>
            </a:r>
            <a:r>
              <a:rPr lang="en-GB" sz="1000" dirty="0"/>
              <a:t>PRUEBA TECNOLÓGICA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2. EXTEMPORANEIDAD DE SU APORTACIÓN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3. APORTACIÓN POR LA PARTE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4. REPRODUCCIÓN DEL MEDIO ANTE EL TRIBUNAL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5. MEDIOS MATERIALES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6. PRUEBA INADECUADA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7. SISTEMA DE GRABACIÓN DE IMAGEN Y SONIDO DE LAS VISTAS. FALLOS DE SISTEMA. SUPUESTOS DE NULIDAD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8. LEGISLA</a:t>
            </a:r>
            <a:r>
              <a:rPr lang="en-GB" sz="1000" dirty="0">
                <a:effectLst/>
                <a:ea typeface="Times New Roman" panose="02020603050405020304" pitchFamily="18" charset="0"/>
              </a:rPr>
              <a:t>CIÓN PROCESAL</a:t>
            </a:r>
            <a:endParaRPr lang="es-ES" sz="1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000" b="1" dirty="0">
                <a:effectLst/>
                <a:ea typeface="Times New Roman" panose="02020603050405020304" pitchFamily="18" charset="0"/>
              </a:rPr>
              <a:t>XII. EL RECONOCIMIENTO JUDICIAL</a:t>
            </a:r>
            <a:endParaRPr lang="es-ES" sz="1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000" dirty="0">
                <a:effectLst/>
                <a:ea typeface="Times New Roman" panose="02020603050405020304" pitchFamily="18" charset="0"/>
              </a:rPr>
              <a:t>1. </a:t>
            </a:r>
            <a:r>
              <a:rPr lang="en-GB" sz="1000" dirty="0"/>
              <a:t>RECONOCIMIENTO JUDICIAL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2. PROPOSICIÓN DE LA PRUEBA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3. MEDIDAS PARA SU ASEGURAMIENTO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4. PRÁCTICA DE LA PRUEBA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5. PERICIAL Y RECONOCIMIENTO JUDICIAL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6. TESTIFICAL Y RECONOCIMIENTO JUDICIAL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7. LEGISLACIÓN PROCESAL</a:t>
            </a:r>
            <a:endParaRPr lang="es-ES" sz="1000" dirty="0"/>
          </a:p>
          <a:p>
            <a:pPr>
              <a:spcBef>
                <a:spcPts val="0"/>
              </a:spcBef>
            </a:pPr>
            <a:r>
              <a:rPr lang="en-GB" sz="1000" dirty="0"/>
              <a:t>8. JURISPRUDENCIA</a:t>
            </a:r>
            <a:endParaRPr lang="es-ES" sz="1000" dirty="0"/>
          </a:p>
          <a:p>
            <a:pPr marL="0" indent="0">
              <a:buNone/>
            </a:pP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6000" lvl="1" indent="0" algn="just" fontAlgn="base">
              <a:buNone/>
            </a:pPr>
            <a:endParaRPr lang="es-ES" sz="1000" b="1" dirty="0"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7676-9BBF-6442-921A-F722D9E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7A0B7-24FF-0348-96D3-20CD4D0D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" name="Gráfico 1" descr="Lista con relleno sólido">
            <a:extLst>
              <a:ext uri="{FF2B5EF4-FFF2-40B4-BE49-F238E27FC236}">
                <a16:creationId xmlns:a16="http://schemas.microsoft.com/office/drawing/2014/main" id="{CE78D5D5-E67C-F643-8488-76BB9C01E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999" y="1391774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6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4BEE52-5BC6-4449-AD14-2EEE6BD5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0663" cy="596590"/>
          </a:xfrm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es-ES" sz="24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Manual de Actuaciones en Sala. Técnicas prácticas del Proceso Civil. 3ª edición</a:t>
            </a:r>
            <a:endParaRPr lang="en-DK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919D0C-5FED-4E4C-A5FF-F4EC13C8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025610"/>
            <a:ext cx="11110663" cy="4993449"/>
          </a:xfrm>
        </p:spPr>
        <p:txBody>
          <a:bodyPr/>
          <a:lstStyle/>
          <a:p>
            <a:pPr marL="3048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buClr>
                <a:srgbClr val="007AC3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sz="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048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7AC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La Autora</a:t>
            </a:r>
          </a:p>
          <a:p>
            <a:pPr marL="462480" lvl="2" indent="0" defTabSz="4572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007AC3">
                  <a:lumMod val="50000"/>
                </a:srgbClr>
              </a:buClr>
              <a:buNone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Purificación Pujol Capilla</a:t>
            </a:r>
          </a:p>
          <a:p>
            <a:pPr marL="462480" lvl="2" indent="0" defTabSz="4572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007AC3">
                  <a:lumMod val="50000"/>
                </a:srgbClr>
              </a:buClr>
              <a:buNone/>
              <a:defRPr/>
            </a:pPr>
            <a:r>
              <a:rPr lang="es-ES" sz="1200" b="1" dirty="0">
                <a:latin typeface="+mn-lt"/>
                <a:cs typeface="Times New Roman" panose="02020603050405020304" pitchFamily="18" charset="0"/>
              </a:rPr>
              <a:t>Consejera del despacho de Abogados “Montero-Aramburu</a:t>
            </a:r>
          </a:p>
          <a:p>
            <a:pPr marL="462480" lvl="2" indent="0" defTabSz="4572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007AC3">
                  <a:lumMod val="50000"/>
                </a:srgbClr>
              </a:buClr>
              <a:buNone/>
              <a:defRPr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Ex Juez de la Comunidad de Madrid.</a:t>
            </a:r>
          </a:p>
          <a:p>
            <a:pPr marL="462480" lvl="2" indent="0" defTabSz="4572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007AC3">
                  <a:lumMod val="50000"/>
                </a:srgbClr>
              </a:buClr>
              <a:buNone/>
              <a:defRPr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Licenciada en Derecho por la Universidad de Central de Barcelona. Diploma de postgrado en Derecho Civil Catalán. </a:t>
            </a:r>
            <a:b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Universidad Central de Barcelona. Master en Derecho Registral. Colegio de Registradores de Barcelona. </a:t>
            </a:r>
            <a:b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es-ES" sz="1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Doctor “cum </a:t>
            </a:r>
            <a:r>
              <a:rPr lang="es-ES" sz="1200" b="1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laudem</a:t>
            </a:r>
            <a:r>
              <a:rPr lang="es-ES" sz="1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” en Derecho Civil</a:t>
            </a: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por la Universidad Central de Barcelona. Letrado en ejercicio desde 1989 </a:t>
            </a:r>
            <a:b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hasta 1997 en el Iltre. Colegio de Abogados de Barcelona. Colegiada en el Iltre. Colegio de Abogados de Madrid </a:t>
            </a:r>
            <a:b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desde octubre de 2001.</a:t>
            </a:r>
          </a:p>
          <a:p>
            <a:pPr marL="462480" lvl="2" indent="0" defTabSz="4572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007AC3">
                  <a:lumMod val="50000"/>
                </a:srgbClr>
              </a:buClr>
              <a:buNone/>
              <a:defRPr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Socio fundador del Bufete </a:t>
            </a:r>
            <a:r>
              <a:rPr lang="es-ES" sz="12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Jané&amp;Pujol</a:t>
            </a: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en Barcelona en el año 1989. </a:t>
            </a:r>
          </a:p>
          <a:p>
            <a:pPr marL="462480" lvl="2" indent="0" defTabSz="4572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007AC3">
                  <a:lumMod val="50000"/>
                </a:srgbClr>
              </a:buClr>
              <a:buNone/>
              <a:defRPr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Juez de Madrid desde noviembre de 1997, fecha en la que fue nombrada Juez de Aranjuez, pasando a continuación </a:t>
            </a:r>
            <a:b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 servir en los juzgados de Colmenar Viejo, Móstoles, Leganés y Navalcarnero, hasta el año 2005 que fue nombrada </a:t>
            </a:r>
            <a:b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Juez de Madrid capital, sirviendo en los juzgados de penal, civil, instrucción, laboral, familia, mercantil y contencioso-administrativo.</a:t>
            </a:r>
          </a:p>
          <a:p>
            <a:pPr marL="462480" lvl="2" indent="0" defTabSz="4572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007AC3">
                  <a:lumMod val="50000"/>
                </a:srgbClr>
              </a:buClr>
              <a:buNone/>
              <a:defRPr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 lo largo de los veintisiete años ha dirigido procedimientos de distintos órdenes jurisdiccionales, habiendo dictado más de quince mil resoluciones (Autos y Sentencias), incluyendo materias de enorme repercusión mediática y económica. El 30 de septiembre de 2015 renunció a su nombramiento como Juez para incorporarse a MONTERO|ARAMBURU ABOGADOS.</a:t>
            </a:r>
          </a:p>
          <a:p>
            <a:pPr marL="462480" lvl="2" indent="0" defTabSz="4572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007AC3">
                  <a:lumMod val="50000"/>
                </a:srgbClr>
              </a:buClr>
              <a:buNone/>
              <a:defRPr/>
            </a:pPr>
            <a:r>
              <a:rPr lang="es-ES" sz="1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Profesora de Derecho Procesal Civil</a:t>
            </a: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Directora Académica de la “Escuela de Técnica Jurídica” (ETJ) de Madrid. Profesora del Máster de Acceso a la abogacía en la Facultad de Derecho de las Universidades “Rey Juan Carlos” y “Complutense” de Madrid.</a:t>
            </a:r>
          </a:p>
          <a:p>
            <a:pPr marL="462480" lvl="2" indent="0" defTabSz="4572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007AC3">
                  <a:lumMod val="50000"/>
                </a:srgbClr>
              </a:buClr>
              <a:buNone/>
              <a:defRPr/>
            </a:pPr>
            <a:r>
              <a:rPr lang="es-ES" sz="1200" dirty="0">
                <a:cs typeface="Times New Roman" panose="02020603050405020304" pitchFamily="18" charset="0"/>
              </a:rPr>
              <a:t>Es </a:t>
            </a:r>
            <a:r>
              <a:rPr lang="es-ES" sz="1200" b="1" dirty="0">
                <a:cs typeface="Times New Roman" panose="02020603050405020304" pitchFamily="18" charset="0"/>
              </a:rPr>
              <a:t>autora de numerosas monografías </a:t>
            </a:r>
            <a:r>
              <a:rPr lang="es-ES" sz="1200" dirty="0">
                <a:cs typeface="Times New Roman" panose="02020603050405020304" pitchFamily="18" charset="0"/>
              </a:rPr>
              <a:t>centradas fundamentalmente en el Derecho Privado, así como de diversas colaboraciones en revistas especializadas. Interviene habitualmente en seminarios, conferencias y mesas redondas sobre cuestiones relacionadas con el Derecho Civil.</a:t>
            </a:r>
            <a:endParaRPr lang="es-ES" sz="12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62480" lvl="2" indent="0" defTabSz="4572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007AC3">
                  <a:lumMod val="50000"/>
                </a:srgbClr>
              </a:buClr>
              <a:buNone/>
              <a:defRPr/>
            </a:pPr>
            <a:endParaRPr lang="es-ES" sz="1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7676-9BBF-6442-921A-F722D9E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7A0B7-24FF-0348-96D3-20CD4D0D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Gráfico 5" descr="Usuario con relleno sólido">
            <a:extLst>
              <a:ext uri="{FF2B5EF4-FFF2-40B4-BE49-F238E27FC236}">
                <a16:creationId xmlns:a16="http://schemas.microsoft.com/office/drawing/2014/main" id="{31EB62B9-EA12-4DF9-64CD-3512780C0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00" y="1077762"/>
            <a:ext cx="381000" cy="381000"/>
          </a:xfrm>
          <a:prstGeom prst="rect">
            <a:avLst/>
          </a:prstGeom>
        </p:spPr>
      </p:pic>
      <p:pic>
        <p:nvPicPr>
          <p:cNvPr id="3" name="Imagen 2" descr="Imagen en blanco y negro de una persona con un vestido de color negro&#10;&#10;Descripción generada automáticamente con confianza baja">
            <a:extLst>
              <a:ext uri="{FF2B5EF4-FFF2-40B4-BE49-F238E27FC236}">
                <a16:creationId xmlns:a16="http://schemas.microsoft.com/office/drawing/2014/main" id="{FA13173C-8C0A-5BF6-0A18-74F9B2149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244" y="1156259"/>
            <a:ext cx="1925742" cy="288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6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4BEE52-5BC6-4449-AD14-2EEE6BD5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0663" cy="596590"/>
          </a:xfrm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es-ES" sz="24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Manual de Actuaciones en Sala. Técnicas prácticas del Proceso Civil. 3ª edición</a:t>
            </a:r>
            <a:endParaRPr lang="en-DK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919D0C-5FED-4E4C-A5FF-F4EC13C8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49" y="1235676"/>
            <a:ext cx="11062713" cy="4806778"/>
          </a:xfrm>
        </p:spPr>
        <p:txBody>
          <a:bodyPr/>
          <a:lstStyle/>
          <a:p>
            <a:pPr marL="30480" indent="0" algn="just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7AC3"/>
              </a:buClr>
              <a:buNone/>
              <a:defRPr/>
            </a:pPr>
            <a:endParaRPr lang="es-ES" sz="18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0480" indent="0" algn="just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7AC3"/>
              </a:buClr>
              <a:buNone/>
              <a:defRPr/>
            </a:pPr>
            <a:r>
              <a:rPr lang="es-ES" sz="18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Características del Producto</a:t>
            </a:r>
          </a:p>
          <a:p>
            <a:pPr marL="594360" marR="0" lvl="1" indent="-27432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AC3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810360" lvl="2" indent="-274320" defTabSz="457200">
              <a:spcBef>
                <a:spcPct val="20000"/>
              </a:spcBef>
              <a:buClr>
                <a:srgbClr val="007AC3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Título: </a:t>
            </a:r>
            <a:r>
              <a:rPr lang="es-ES" sz="1400" b="1" dirty="0">
                <a:solidFill>
                  <a:srgbClr val="47474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Manual de Actuaciones en Sala. Técnicas prácticas del Proceso Civil. 3ª edición</a:t>
            </a:r>
          </a:p>
          <a:p>
            <a:pPr marL="810360" lvl="2" indent="-274320" defTabSz="457200">
              <a:spcBef>
                <a:spcPct val="20000"/>
              </a:spcBef>
              <a:buClr>
                <a:srgbClr val="007AC3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Sello: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LEY</a:t>
            </a:r>
          </a:p>
          <a:p>
            <a:pPr marL="810360" lvl="2" indent="-274320" defTabSz="457200">
              <a:spcBef>
                <a:spcPct val="20000"/>
              </a:spcBef>
              <a:buClr>
                <a:srgbClr val="007AC3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Extensión: </a:t>
            </a:r>
            <a:r>
              <a:rPr lang="es-ES" sz="1400" dirty="0">
                <a:solidFill>
                  <a:srgbClr val="47474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300 - 350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páginas aprox.</a:t>
            </a:r>
          </a:p>
          <a:p>
            <a:pPr marL="810360" lvl="2" indent="-274320" defTabSz="457200">
              <a:spcBef>
                <a:spcPct val="20000"/>
              </a:spcBef>
              <a:buClr>
                <a:srgbClr val="007AC3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Tamaño: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7AC3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15x21 cm</a:t>
            </a:r>
          </a:p>
          <a:p>
            <a:pPr marL="810360" lvl="2" indent="-274320" defTabSz="457200">
              <a:spcBef>
                <a:spcPct val="20000"/>
              </a:spcBef>
              <a:buClr>
                <a:srgbClr val="007AC3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Cubierta: </a:t>
            </a:r>
            <a:r>
              <a:rPr lang="es-ES" sz="1400" dirty="0">
                <a:solidFill>
                  <a:srgbClr val="47474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Rústica</a:t>
            </a:r>
          </a:p>
          <a:p>
            <a:pPr marL="810360" lvl="2" indent="-274320" defTabSz="457200">
              <a:spcBef>
                <a:spcPct val="20000"/>
              </a:spcBef>
              <a:buClr>
                <a:srgbClr val="007AC3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PVP papel: </a:t>
            </a:r>
            <a:r>
              <a:rPr lang="es-ES" sz="1400" dirty="0">
                <a:solidFill>
                  <a:srgbClr val="47474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60,00 € + 4% IVA </a:t>
            </a:r>
          </a:p>
          <a:p>
            <a:pPr marL="810360" lvl="2" indent="-274320" defTabSz="457200">
              <a:spcBef>
                <a:spcPct val="20000"/>
              </a:spcBef>
              <a:buClr>
                <a:srgbClr val="007AC3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PVP digital: </a:t>
            </a:r>
            <a:r>
              <a:rPr lang="es-ES" sz="1400" dirty="0">
                <a:solidFill>
                  <a:srgbClr val="47474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51,00€ + 4% IVA</a:t>
            </a:r>
          </a:p>
          <a:p>
            <a:pPr marL="32004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AC3">
                  <a:lumMod val="75000"/>
                </a:srgbClr>
              </a:buClr>
              <a:buSz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94360" marR="0" lvl="1" indent="-27432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AC3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>
              <a:solidFill>
                <a:srgbClr val="47474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94360" marR="0" lvl="1" indent="-27432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AC3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94360" marR="0" lvl="1" indent="-27432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AC3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>
              <a:solidFill>
                <a:srgbClr val="47474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2004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AC3">
                  <a:lumMod val="75000"/>
                </a:srgbClr>
              </a:buClr>
              <a:buSzTx/>
              <a:buNone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32004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AC3">
                  <a:lumMod val="75000"/>
                </a:srgbClr>
              </a:buClr>
              <a:buSzTx/>
              <a:buNone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32004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AC3">
                  <a:lumMod val="75000"/>
                </a:srgbClr>
              </a:buClr>
              <a:buSzTx/>
              <a:buNone/>
              <a:tabLst/>
              <a:defRPr/>
            </a:pPr>
            <a:endParaRPr lang="es-ES" dirty="0">
              <a:solidFill>
                <a:srgbClr val="47474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7676-9BBF-6442-921A-F722D9E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7A0B7-24FF-0348-96D3-20CD4D0D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" name="Gráfico 2" descr="Narración con relleno sólido">
            <a:extLst>
              <a:ext uri="{FF2B5EF4-FFF2-40B4-BE49-F238E27FC236}">
                <a16:creationId xmlns:a16="http://schemas.microsoft.com/office/drawing/2014/main" id="{59932987-51C7-F366-CDB3-1B1A23544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808" y="2321800"/>
            <a:ext cx="491924" cy="491924"/>
          </a:xfrm>
          <a:prstGeom prst="rect">
            <a:avLst/>
          </a:prstGeom>
        </p:spPr>
      </p:pic>
      <p:pic>
        <p:nvPicPr>
          <p:cNvPr id="7" name="Gráfico 6" descr="Smartphone con relleno sólido">
            <a:extLst>
              <a:ext uri="{FF2B5EF4-FFF2-40B4-BE49-F238E27FC236}">
                <a16:creationId xmlns:a16="http://schemas.microsoft.com/office/drawing/2014/main" id="{413723A0-673C-F527-AA35-36B7481B4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050" y="2862043"/>
            <a:ext cx="491924" cy="4919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AEFD6A-23DA-7F46-0258-26E3AE405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030" y="2471542"/>
            <a:ext cx="2142138" cy="2859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93B7D64-5ED7-B04E-DF3A-328B2BF45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2715" y="3710598"/>
            <a:ext cx="1041695" cy="1467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6E32C0D4-16FC-9B65-76B2-7979B13EE4E1}"/>
              </a:ext>
            </a:extLst>
          </p:cNvPr>
          <p:cNvCxnSpPr>
            <a:cxnSpLocks/>
          </p:cNvCxnSpPr>
          <p:nvPr/>
        </p:nvCxnSpPr>
        <p:spPr>
          <a:xfrm>
            <a:off x="7559749" y="4061637"/>
            <a:ext cx="1360967" cy="0"/>
          </a:xfrm>
          <a:prstGeom prst="straightConnector1">
            <a:avLst/>
          </a:prstGeom>
          <a:ln w="38100">
            <a:solidFill>
              <a:srgbClr val="7FB8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61123B3-4097-0A5B-FCB7-D07AD2B65CF4}"/>
              </a:ext>
            </a:extLst>
          </p:cNvPr>
          <p:cNvSpPr txBox="1"/>
          <p:nvPr/>
        </p:nvSpPr>
        <p:spPr>
          <a:xfrm>
            <a:off x="6198784" y="5331245"/>
            <a:ext cx="125464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s-ES" sz="900" dirty="0">
                <a:solidFill>
                  <a:srgbClr val="7FB84C"/>
                </a:solidFill>
              </a:rPr>
              <a:t>2ª edición febrero 2016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64DA596-D6D2-62EC-4A88-FB668358977E}"/>
              </a:ext>
            </a:extLst>
          </p:cNvPr>
          <p:cNvSpPr txBox="1"/>
          <p:nvPr/>
        </p:nvSpPr>
        <p:spPr>
          <a:xfrm>
            <a:off x="7580844" y="4160724"/>
            <a:ext cx="12546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900" dirty="0">
                <a:solidFill>
                  <a:srgbClr val="7FB84C"/>
                </a:solidFill>
              </a:rPr>
              <a:t>Nueva 3ª edición adaptada al RDL 6/2023</a:t>
            </a:r>
          </a:p>
        </p:txBody>
      </p:sp>
    </p:spTree>
    <p:extLst>
      <p:ext uri="{BB962C8B-B14F-4D97-AF65-F5344CB8AC3E}">
        <p14:creationId xmlns:p14="http://schemas.microsoft.com/office/powerpoint/2010/main" val="228993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4BEE52-5BC6-4449-AD14-2EEE6BD5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0663" cy="596590"/>
          </a:xfrm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es-ES" sz="24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Manual de Actuaciones en Sala. Técnicas prácticas del Proceso Civil. 3ª edición</a:t>
            </a:r>
            <a:endParaRPr lang="en-DK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919D0C-5FED-4E4C-A5FF-F4EC13C8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235676"/>
            <a:ext cx="11110663" cy="4806778"/>
          </a:xfrm>
        </p:spPr>
        <p:txBody>
          <a:bodyPr/>
          <a:lstStyle/>
          <a:p>
            <a:pPr marL="30480" indent="0" algn="just" defTabSz="457200">
              <a:lnSpc>
                <a:spcPct val="107000"/>
              </a:lnSpc>
              <a:spcBef>
                <a:spcPct val="20000"/>
              </a:spcBef>
              <a:buClr>
                <a:srgbClr val="007AC3"/>
              </a:buClr>
              <a:buNone/>
              <a:defRPr/>
            </a:pPr>
            <a:endParaRPr lang="es-ES" sz="8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0480" indent="0" algn="just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7AC3"/>
              </a:buClr>
              <a:buNone/>
              <a:defRPr/>
            </a:pPr>
            <a:r>
              <a:rPr lang="es-ES" sz="18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PROPUESTA con facturación directa al Abogado (Colegiado)</a:t>
            </a:r>
          </a:p>
          <a:p>
            <a:pPr marL="30480" marR="0" lvl="0" indent="0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7AC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Aplicable a pedidos de 1 en adelante sin condicionante de número de ejemplares mínimo.</a:t>
            </a:r>
            <a:b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Incluye el envío a domicilio definido por el abogado/cliente en la versión Papel.</a:t>
            </a:r>
          </a:p>
          <a:p>
            <a:pPr marL="594360" marR="0" lvl="1" indent="-274320" algn="l" defTabSz="457200" rtl="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rgbClr val="007AC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Versión Digital</a:t>
            </a:r>
          </a:p>
          <a:p>
            <a:pPr marL="877824" marR="0" lvl="2" indent="-27432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AC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Dto. sobre PVP: </a:t>
            </a:r>
            <a:r>
              <a:rPr lang="es-ES" sz="1400" b="1" dirty="0">
                <a:solidFill>
                  <a:srgbClr val="47474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% de Dto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 </a:t>
            </a:r>
          </a:p>
          <a:p>
            <a:pPr marL="877824" marR="0" lvl="2" indent="-27432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AC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Precio Unitario digital: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35,70</a:t>
            </a:r>
            <a:r>
              <a:rPr lang="es-ES" sz="1400" dirty="0">
                <a:solidFill>
                  <a:srgbClr val="47474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€ 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+ 4% IVA</a:t>
            </a:r>
          </a:p>
          <a:p>
            <a:pPr marL="877824" marR="0" lvl="2" indent="-27432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AC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Personalización Cubierta: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594360" marR="0" lvl="1" indent="-274320" algn="l" defTabSz="457200" rtl="0" eaLnBrk="1" fontAlgn="auto" latinLnBrk="0" hangingPunct="1">
              <a:lnSpc>
                <a:spcPct val="120000"/>
              </a:lnSpc>
              <a:spcBef>
                <a:spcPts val="850"/>
              </a:spcBef>
              <a:spcAft>
                <a:spcPts val="0"/>
              </a:spcAft>
              <a:buClr>
                <a:srgbClr val="007AC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Versión Papel (Opción NO aplicable a Canarias) (*)</a:t>
            </a:r>
          </a:p>
          <a:p>
            <a:pPr marL="877824" marR="0" lvl="2" indent="-27432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AC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Dto. sobre PVP: </a:t>
            </a:r>
            <a:r>
              <a:rPr lang="es-ES" sz="1400" b="1" dirty="0">
                <a:solidFill>
                  <a:srgbClr val="47474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25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% de Dto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 </a:t>
            </a:r>
          </a:p>
          <a:p>
            <a:pPr marL="877824" marR="0" lvl="2" indent="-27432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AC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Precio Unitario papel: </a:t>
            </a:r>
            <a:r>
              <a:rPr lang="es-ES" sz="1400" dirty="0">
                <a:solidFill>
                  <a:srgbClr val="47474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45€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+ 4% IVA</a:t>
            </a:r>
          </a:p>
          <a:p>
            <a:pPr marL="877824" marR="0" lvl="2" indent="-27432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AC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Personalización Cubierta: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877824" marR="0" lvl="2" indent="-27432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AC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Entrega: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En domicilio abogado/cliente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7676-9BBF-6442-921A-F722D9E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7A0B7-24FF-0348-96D3-20CD4D0D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37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4BEE52-5BC6-4449-AD14-2EEE6BD5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0663" cy="596590"/>
          </a:xfrm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es-ES" sz="24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Manual de Actuaciones en Sala. Técnicas prácticas del Proceso Civil. 3ª edición</a:t>
            </a:r>
            <a:endParaRPr lang="en-DK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919D0C-5FED-4E4C-A5FF-F4EC13C8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235676"/>
            <a:ext cx="11110663" cy="4806778"/>
          </a:xfrm>
        </p:spPr>
        <p:txBody>
          <a:bodyPr/>
          <a:lstStyle/>
          <a:p>
            <a:pPr marL="3048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7AC3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048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7AC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s-ES" sz="1800" b="1" dirty="0">
                <a:solidFill>
                  <a:srgbClr val="00003C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Vigencia</a:t>
            </a:r>
          </a:p>
          <a:p>
            <a:pPr marL="3048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7AC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Esta oferta estará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vigente hasta el viernes 24 de mayo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inclusive </a:t>
            </a:r>
          </a:p>
          <a:p>
            <a:pPr marL="3048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007AC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Fechas de entrega </a:t>
            </a:r>
          </a:p>
          <a:p>
            <a:pPr marL="3048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007AC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Los ejemplares en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formato papel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estarán disponibles a lo más tardar en cliente el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miércoles 19 de junio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Los ejemplares en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formato digital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estarán disponibles a lo más tardar el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martes 4 de junio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3048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007AC3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048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007AC3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048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007AC3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048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007AC3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048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007AC3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0480" marR="0" lvl="0" indent="0" algn="just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rgbClr val="007AC3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7676-9BBF-6442-921A-F722D9E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7A0B7-24FF-0348-96D3-20CD4D0D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3" name="Gráfico 2" descr="Reloj con relleno sólido">
            <a:extLst>
              <a:ext uri="{FF2B5EF4-FFF2-40B4-BE49-F238E27FC236}">
                <a16:creationId xmlns:a16="http://schemas.microsoft.com/office/drawing/2014/main" id="{C789AFCB-22B2-E2C3-60A8-CE65122C0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999" y="1605517"/>
            <a:ext cx="405594" cy="405594"/>
          </a:xfrm>
          <a:prstGeom prst="rect">
            <a:avLst/>
          </a:prstGeom>
        </p:spPr>
      </p:pic>
      <p:pic>
        <p:nvPicPr>
          <p:cNvPr id="6" name="Gráfico 5" descr="Reloj con relleno sólido">
            <a:extLst>
              <a:ext uri="{FF2B5EF4-FFF2-40B4-BE49-F238E27FC236}">
                <a16:creationId xmlns:a16="http://schemas.microsoft.com/office/drawing/2014/main" id="{1E76CB28-7A3D-8C60-0C97-56DA4ED3A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999" y="2407564"/>
            <a:ext cx="405594" cy="42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202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KARNOV GROUP">
  <a:themeElements>
    <a:clrScheme name="LA LEY Kgroup">
      <a:dk1>
        <a:srgbClr val="1D1D1B"/>
      </a:dk1>
      <a:lt1>
        <a:srgbClr val="FFFFFF"/>
      </a:lt1>
      <a:dk2>
        <a:srgbClr val="00003C"/>
      </a:dk2>
      <a:lt2>
        <a:srgbClr val="FFFBDD"/>
      </a:lt2>
      <a:accent1>
        <a:srgbClr val="FED506"/>
      </a:accent1>
      <a:accent2>
        <a:srgbClr val="0077A9"/>
      </a:accent2>
      <a:accent3>
        <a:srgbClr val="81AFC8"/>
      </a:accent3>
      <a:accent4>
        <a:srgbClr val="306E5E"/>
      </a:accent4>
      <a:accent5>
        <a:srgbClr val="C79397"/>
      </a:accent5>
      <a:accent6>
        <a:srgbClr val="0293E4"/>
      </a:accent6>
      <a:hlink>
        <a:srgbClr val="0293E4"/>
      </a:hlink>
      <a:folHlink>
        <a:srgbClr val="306E5E"/>
      </a:folHlink>
    </a:clrScheme>
    <a:fontScheme name="Karnov">
      <a:majorFont>
        <a:latin typeface="Karnov Display Karnov Displa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spcBef>
            <a:spcPts val="600"/>
          </a:spcBef>
          <a:defRPr sz="1600" noProof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600"/>
          </a:spcBef>
          <a:defRPr sz="1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lantilla_IIILALEY_Roboto.pptx" id="{ED00AB16-FEC3-42F1-B2F3-56B5FCE6F456}" vid="{BA1EB9E3-9198-4F8D-9B3C-4F7FB982B750}"/>
    </a:ext>
  </a:extLst>
</a:theme>
</file>

<file path=ppt/theme/theme2.xml><?xml version="1.0" encoding="utf-8"?>
<a:theme xmlns:a="http://schemas.openxmlformats.org/drawingml/2006/main" name="Office-tema">
  <a:themeElements>
    <a:clrScheme name="Karnov">
      <a:dk1>
        <a:srgbClr val="1D1D1B"/>
      </a:dk1>
      <a:lt1>
        <a:srgbClr val="FFFFFF"/>
      </a:lt1>
      <a:dk2>
        <a:srgbClr val="00003C"/>
      </a:dk2>
      <a:lt2>
        <a:srgbClr val="FFFBDD"/>
      </a:lt2>
      <a:accent1>
        <a:srgbClr val="FED506"/>
      </a:accent1>
      <a:accent2>
        <a:srgbClr val="00003C"/>
      </a:accent2>
      <a:accent3>
        <a:srgbClr val="81AFC8"/>
      </a:accent3>
      <a:accent4>
        <a:srgbClr val="306E5E"/>
      </a:accent4>
      <a:accent5>
        <a:srgbClr val="C79397"/>
      </a:accent5>
      <a:accent6>
        <a:srgbClr val="E4EEF4"/>
      </a:accent6>
      <a:hlink>
        <a:srgbClr val="81AFC8"/>
      </a:hlink>
      <a:folHlink>
        <a:srgbClr val="306E5E"/>
      </a:folHlink>
    </a:clrScheme>
    <a:fontScheme name="Karnov">
      <a:majorFont>
        <a:latin typeface="Karnov Display Karnov Display"/>
        <a:ea typeface=""/>
        <a:cs typeface=""/>
      </a:majorFont>
      <a:minorFont>
        <a:latin typeface="Roboto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Karnov">
      <a:dk1>
        <a:srgbClr val="1D1D1B"/>
      </a:dk1>
      <a:lt1>
        <a:srgbClr val="FFFFFF"/>
      </a:lt1>
      <a:dk2>
        <a:srgbClr val="00003C"/>
      </a:dk2>
      <a:lt2>
        <a:srgbClr val="FFFBDD"/>
      </a:lt2>
      <a:accent1>
        <a:srgbClr val="FED506"/>
      </a:accent1>
      <a:accent2>
        <a:srgbClr val="00003C"/>
      </a:accent2>
      <a:accent3>
        <a:srgbClr val="81AFC8"/>
      </a:accent3>
      <a:accent4>
        <a:srgbClr val="306E5E"/>
      </a:accent4>
      <a:accent5>
        <a:srgbClr val="C79397"/>
      </a:accent5>
      <a:accent6>
        <a:srgbClr val="E4EEF4"/>
      </a:accent6>
      <a:hlink>
        <a:srgbClr val="81AFC8"/>
      </a:hlink>
      <a:folHlink>
        <a:srgbClr val="306E5E"/>
      </a:folHlink>
    </a:clrScheme>
    <a:fontScheme name="Karnov">
      <a:majorFont>
        <a:latin typeface="Karnov Display Karnov Displa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ADEAA7F2B77489146561B6EED491A" ma:contentTypeVersion="13" ma:contentTypeDescription="Create a new document." ma:contentTypeScope="" ma:versionID="48cad9f733cbfe4d23ee500cabbe6b41">
  <xsd:schema xmlns:xsd="http://www.w3.org/2001/XMLSchema" xmlns:xs="http://www.w3.org/2001/XMLSchema" xmlns:p="http://schemas.microsoft.com/office/2006/metadata/properties" xmlns:ns3="b15b8546-ed20-4bea-808e-49f42f9d84b6" xmlns:ns4="e57ddf9b-d149-4a37-9378-ba5a7681f43b" targetNamespace="http://schemas.microsoft.com/office/2006/metadata/properties" ma:root="true" ma:fieldsID="a64c37d03a4dd651afc766a29fa55951" ns3:_="" ns4:_="">
    <xsd:import namespace="b15b8546-ed20-4bea-808e-49f42f9d84b6"/>
    <xsd:import namespace="e57ddf9b-d149-4a37-9378-ba5a7681f4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b8546-ed20-4bea-808e-49f42f9d84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ddf9b-d149-4a37-9378-ba5a7681f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68DA5B-5B02-4951-AAF2-82888CF142EF}">
  <ds:schemaRefs>
    <ds:schemaRef ds:uri="http://schemas.openxmlformats.org/package/2006/metadata/core-properties"/>
    <ds:schemaRef ds:uri="e57ddf9b-d149-4a37-9378-ba5a7681f43b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b15b8546-ed20-4bea-808e-49f42f9d84b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1D6574-02FC-4EDB-86B0-C34A67C004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B57B9B-0F54-45CB-B643-8213A9E828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b8546-ed20-4bea-808e-49f42f9d84b6"/>
    <ds:schemaRef ds:uri="e57ddf9b-d149-4a37-9378-ba5a7681f4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  LEY - La inteligencia artificial explicada para abogados</Template>
  <TotalTime>1735</TotalTime>
  <Words>1860</Words>
  <Application>Microsoft Office PowerPoint</Application>
  <PresentationFormat>Panorámica</PresentationFormat>
  <Paragraphs>208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Roboto</vt:lpstr>
      <vt:lpstr>Calibri</vt:lpstr>
      <vt:lpstr>Wingdings</vt:lpstr>
      <vt:lpstr>KARNOV GROUP</vt:lpstr>
      <vt:lpstr>Propuesta ICAGI</vt:lpstr>
      <vt:lpstr>Manual de Actuaciones en Sala. Técnicas prácticas del Proceso Civil. 3ª edición</vt:lpstr>
      <vt:lpstr>Manual de Actuaciones en Sala. Técnicas prácticas del Proceso Civil. 3ª edición</vt:lpstr>
      <vt:lpstr>Manual de Actuaciones en Sala. Técnicas prácticas del Proceso Civil. 3ª edición</vt:lpstr>
      <vt:lpstr>Manual de Actuaciones en Sala. Técnicas prácticas del Proceso Civil. 3ª edición</vt:lpstr>
      <vt:lpstr>Manual de Actuaciones en Sala. Técnicas prácticas del Proceso Civil. 3ª edición</vt:lpstr>
      <vt:lpstr>Manual de Actuaciones en Sala. Técnicas prácticas del Proceso Civil. 3ª edición</vt:lpstr>
      <vt:lpstr>Manual de Actuaciones en Sala. Técnicas prácticas del Proceso Civil. 3ª edición</vt:lpstr>
      <vt:lpstr>Manual de Actuaciones en Sala. Técnicas prácticas del Proceso Civil. 3ª edición</vt:lpstr>
      <vt:lpstr>Mejores decisiones, más rápidas   En Aranzadi LA LEY, te guiaremos siempre hacia la respuesta correcta.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para Colegios</dc:title>
  <dc:creator>Barrera, Luis  San José</dc:creator>
  <cp:lastModifiedBy>Biblioteca ICAGI</cp:lastModifiedBy>
  <cp:revision>79</cp:revision>
  <dcterms:created xsi:type="dcterms:W3CDTF">2023-01-22T22:55:44Z</dcterms:created>
  <dcterms:modified xsi:type="dcterms:W3CDTF">2024-05-08T11:06:23Z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  <property fmtid="{D5CDD505-2E9C-101B-9397-08002B2CF9AE}" pid="3" name="ContentTypeId">
    <vt:lpwstr>0x010100C38ADEAA7F2B77489146561B6EED491A</vt:lpwstr>
  </property>
</Properties>
</file>